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8" r:id="rId2"/>
    <p:sldMasterId id="2147483710" r:id="rId3"/>
    <p:sldMasterId id="2147483713" r:id="rId4"/>
  </p:sldMasterIdLst>
  <p:sldIdLst>
    <p:sldId id="354" r:id="rId5"/>
    <p:sldId id="264" r:id="rId6"/>
    <p:sldId id="346" r:id="rId7"/>
    <p:sldId id="369" r:id="rId8"/>
    <p:sldId id="370" r:id="rId9"/>
    <p:sldId id="265" r:id="rId10"/>
    <p:sldId id="345" r:id="rId11"/>
    <p:sldId id="301" r:id="rId12"/>
    <p:sldId id="357" r:id="rId13"/>
    <p:sldId id="269" r:id="rId14"/>
    <p:sldId id="270" r:id="rId15"/>
    <p:sldId id="347" r:id="rId16"/>
    <p:sldId id="302" r:id="rId17"/>
    <p:sldId id="300" r:id="rId18"/>
    <p:sldId id="272" r:id="rId19"/>
    <p:sldId id="348" r:id="rId20"/>
    <p:sldId id="273" r:id="rId21"/>
    <p:sldId id="356" r:id="rId22"/>
    <p:sldId id="284" r:id="rId23"/>
    <p:sldId id="359" r:id="rId24"/>
    <p:sldId id="371" r:id="rId25"/>
    <p:sldId id="372" r:id="rId26"/>
    <p:sldId id="358" r:id="rId27"/>
    <p:sldId id="312" r:id="rId28"/>
    <p:sldId id="311" r:id="rId29"/>
    <p:sldId id="349" r:id="rId30"/>
    <p:sldId id="313" r:id="rId31"/>
    <p:sldId id="296" r:id="rId32"/>
    <p:sldId id="279" r:id="rId33"/>
    <p:sldId id="297" r:id="rId34"/>
    <p:sldId id="361" r:id="rId35"/>
    <p:sldId id="298" r:id="rId36"/>
    <p:sldId id="350" r:id="rId37"/>
    <p:sldId id="314" r:id="rId38"/>
    <p:sldId id="316" r:id="rId39"/>
    <p:sldId id="315" r:id="rId40"/>
    <p:sldId id="318" r:id="rId41"/>
    <p:sldId id="319" r:id="rId42"/>
    <p:sldId id="320" r:id="rId43"/>
    <p:sldId id="321" r:id="rId44"/>
    <p:sldId id="351" r:id="rId45"/>
    <p:sldId id="322" r:id="rId46"/>
    <p:sldId id="323" r:id="rId47"/>
    <p:sldId id="352" r:id="rId48"/>
    <p:sldId id="325" r:id="rId49"/>
    <p:sldId id="324" r:id="rId50"/>
    <p:sldId id="326" r:id="rId51"/>
    <p:sldId id="327" r:id="rId52"/>
    <p:sldId id="328" r:id="rId53"/>
    <p:sldId id="329" r:id="rId54"/>
    <p:sldId id="330" r:id="rId55"/>
    <p:sldId id="331" r:id="rId56"/>
    <p:sldId id="332" r:id="rId57"/>
    <p:sldId id="333" r:id="rId58"/>
    <p:sldId id="334" r:id="rId59"/>
    <p:sldId id="353" r:id="rId60"/>
    <p:sldId id="317" r:id="rId61"/>
    <p:sldId id="363" r:id="rId62"/>
    <p:sldId id="364" r:id="rId63"/>
    <p:sldId id="362" r:id="rId64"/>
    <p:sldId id="368" r:id="rId65"/>
    <p:sldId id="365" r:id="rId66"/>
    <p:sldId id="366" r:id="rId67"/>
    <p:sldId id="367"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03BD"/>
    <a:srgbClr val="0000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307" autoAdjust="0"/>
    <p:restoredTop sz="94687" autoAdjust="0"/>
  </p:normalViewPr>
  <p:slideViewPr>
    <p:cSldViewPr snapToGrid="0" showGuides="1">
      <p:cViewPr varScale="1">
        <p:scale>
          <a:sx n="40" d="100"/>
          <a:sy n="40" d="100"/>
        </p:scale>
        <p:origin x="54" y="14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TextBox 9"/>
          <p:cNvSpPr txBox="1"/>
          <p:nvPr userDrawn="1"/>
        </p:nvSpPr>
        <p:spPr>
          <a:xfrm>
            <a:off x="478793" y="185916"/>
            <a:ext cx="8188460" cy="6740307"/>
          </a:xfrm>
          <a:prstGeom prst="rect">
            <a:avLst/>
          </a:prstGeom>
          <a:noFill/>
        </p:spPr>
        <p:txBody>
          <a:bodyPr wrap="none" rtlCol="0">
            <a:spAutoFit/>
          </a:bodyPr>
          <a:lstStyle/>
          <a:p>
            <a:pPr algn="ctr"/>
            <a:r>
              <a:rPr lang="en-US" sz="4400" b="1" dirty="0">
                <a:ln w="12700">
                  <a:solidFill>
                    <a:schemeClr val="bg1"/>
                  </a:solidFill>
                  <a:prstDash val="solid"/>
                </a:ln>
                <a:solidFill>
                  <a:schemeClr val="tx1"/>
                </a:solidFill>
                <a:effectLst>
                  <a:outerShdw blurRad="50800" dist="38100" dir="2700000" algn="tl" rotWithShape="0">
                    <a:prstClr val="black">
                      <a:alpha val="40000"/>
                    </a:prstClr>
                  </a:outerShdw>
                </a:effectLst>
                <a:latin typeface="Calligrapher" pitchFamily="2" charset="0"/>
              </a:rPr>
              <a:t>Faith Is Essential To Please God</a:t>
            </a:r>
          </a:p>
          <a:p>
            <a:pPr algn="ctr"/>
            <a:endParaRPr lang="en-US" sz="4400" b="1" dirty="0">
              <a:ln w="12700">
                <a:solidFill>
                  <a:schemeClr val="bg1"/>
                </a:solidFill>
                <a:prstDash val="solid"/>
              </a:ln>
              <a:solidFill>
                <a:schemeClr val="tx1"/>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schemeClr val="bg1"/>
                </a:solidFill>
                <a:prstDash val="solid"/>
              </a:ln>
              <a:solidFill>
                <a:schemeClr val="tx1"/>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schemeClr val="bg1"/>
                </a:solidFill>
                <a:prstDash val="solid"/>
              </a:ln>
              <a:solidFill>
                <a:schemeClr val="tx1"/>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schemeClr val="bg1"/>
                </a:solidFill>
                <a:prstDash val="solid"/>
              </a:ln>
              <a:solidFill>
                <a:schemeClr val="tx1"/>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schemeClr val="bg1"/>
                </a:solidFill>
                <a:prstDash val="solid"/>
              </a:ln>
              <a:solidFill>
                <a:schemeClr val="tx1"/>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schemeClr val="bg1"/>
                </a:solidFill>
                <a:prstDash val="solid"/>
              </a:ln>
              <a:solidFill>
                <a:schemeClr val="tx1"/>
              </a:solidFill>
              <a:effectLst>
                <a:outerShdw blurRad="50800" dist="38100" dir="2700000" algn="tl" rotWithShape="0">
                  <a:prstClr val="black">
                    <a:alpha val="40000"/>
                  </a:prstClr>
                </a:outerShdw>
              </a:effectLst>
              <a:latin typeface="Calligrapher" pitchFamily="2" charset="0"/>
            </a:endParaRPr>
          </a:p>
          <a:p>
            <a:pPr algn="ctr"/>
            <a:endParaRPr lang="en-US" sz="3200" b="1" dirty="0">
              <a:ln w="12700">
                <a:solidFill>
                  <a:schemeClr val="bg1"/>
                </a:solidFill>
                <a:prstDash val="solid"/>
              </a:ln>
              <a:solidFill>
                <a:schemeClr val="tx1"/>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schemeClr val="bg1"/>
                </a:solidFill>
                <a:prstDash val="solid"/>
              </a:ln>
              <a:solidFill>
                <a:schemeClr val="tx1"/>
              </a:solidFill>
              <a:effectLst>
                <a:outerShdw blurRad="50800" dist="38100" dir="2700000" algn="tl" rotWithShape="0">
                  <a:prstClr val="black">
                    <a:alpha val="40000"/>
                  </a:prstClr>
                </a:outerShdw>
              </a:effectLst>
              <a:latin typeface="Calligrapher" pitchFamily="2" charset="0"/>
            </a:endParaRPr>
          </a:p>
          <a:p>
            <a:pPr algn="ctr"/>
            <a:r>
              <a:rPr lang="en-US" sz="3600" b="0" dirty="0">
                <a:ln w="12700">
                  <a:solidFill>
                    <a:schemeClr val="bg1"/>
                  </a:solidFill>
                  <a:prstDash val="solid"/>
                </a:ln>
                <a:solidFill>
                  <a:schemeClr val="tx1"/>
                </a:solidFill>
                <a:effectLst>
                  <a:outerShdw blurRad="50800" dist="38100" dir="2700000" algn="tl" rotWithShape="0">
                    <a:prstClr val="black">
                      <a:alpha val="40000"/>
                    </a:prstClr>
                  </a:outerShdw>
                </a:effectLst>
                <a:latin typeface="Calligrapher" pitchFamily="2" charset="0"/>
              </a:rPr>
              <a:t>- HEBREWS 11 -</a:t>
            </a:r>
            <a:endParaRPr lang="en-US" sz="3200" b="0" dirty="0">
              <a:ln w="12700">
                <a:solidFill>
                  <a:schemeClr val="bg1"/>
                </a:solidFill>
                <a:prstDash val="solid"/>
              </a:ln>
              <a:solidFill>
                <a:schemeClr val="tx1"/>
              </a:solidFill>
              <a:effectLst>
                <a:outerShdw blurRad="50800" dist="38100" dir="2700000" algn="tl" rotWithShape="0">
                  <a:prstClr val="black">
                    <a:alpha val="40000"/>
                  </a:prstClr>
                </a:outerShdw>
              </a:effectLst>
              <a:latin typeface="Calligrapher" pitchFamily="2"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15FA74-9906-44B7-9213-1067792614A0}" type="datetimeFigureOut">
              <a:rPr lang="en-US" smtClean="0"/>
              <a:pPr/>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9C9D0-5D12-4E8C-B1C5-DEB1BF1226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15FA74-9906-44B7-9213-1067792614A0}" type="datetimeFigureOut">
              <a:rPr lang="en-US" smtClean="0"/>
              <a:pPr/>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9C9D0-5D12-4E8C-B1C5-DEB1BF12268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TextBox 9"/>
          <p:cNvSpPr txBox="1"/>
          <p:nvPr userDrawn="1"/>
        </p:nvSpPr>
        <p:spPr>
          <a:xfrm>
            <a:off x="478793" y="185916"/>
            <a:ext cx="8188460" cy="6740307"/>
          </a:xfrm>
          <a:prstGeom prst="rect">
            <a:avLst/>
          </a:prstGeom>
          <a:noFill/>
        </p:spPr>
        <p:txBody>
          <a:bodyPr wrap="none" rtlCol="0">
            <a:spAutoFit/>
          </a:bodyPr>
          <a:lstStyle/>
          <a:p>
            <a:pPr algn="ctr"/>
            <a:r>
              <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rPr>
              <a:t>Faith Is Essential To Please God</a:t>
            </a: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32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r>
              <a:rPr lang="en-US" sz="3600"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rPr>
              <a:t>- HEBREWS 11 -</a:t>
            </a:r>
            <a:endParaRPr lang="en-US" sz="3200"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p:txBody>
      </p:sp>
    </p:spTree>
    <p:extLst>
      <p:ext uri="{BB962C8B-B14F-4D97-AF65-F5344CB8AC3E}">
        <p14:creationId xmlns:p14="http://schemas.microsoft.com/office/powerpoint/2010/main" val="3136934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0" name="TextBox 9"/>
          <p:cNvSpPr txBox="1"/>
          <p:nvPr userDrawn="1"/>
        </p:nvSpPr>
        <p:spPr>
          <a:xfrm>
            <a:off x="478793" y="185916"/>
            <a:ext cx="8188460" cy="6740307"/>
          </a:xfrm>
          <a:prstGeom prst="rect">
            <a:avLst/>
          </a:prstGeom>
          <a:noFill/>
        </p:spPr>
        <p:txBody>
          <a:bodyPr wrap="none" rtlCol="0">
            <a:spAutoFit/>
          </a:bodyPr>
          <a:lstStyle/>
          <a:p>
            <a:pPr algn="ctr"/>
            <a:r>
              <a:rPr lang="en-US" sz="4400" b="1" dirty="0">
                <a:ln w="12700">
                  <a:solidFill>
                    <a:prstClr val="black"/>
                  </a:solidFill>
                  <a:prstDash val="solid"/>
                </a:ln>
                <a:solidFill>
                  <a:prstClr val="white"/>
                </a:solidFill>
                <a:effectLst>
                  <a:glow rad="88900">
                    <a:schemeClr val="bg1">
                      <a:alpha val="80000"/>
                    </a:schemeClr>
                  </a:glow>
                </a:effectLst>
                <a:latin typeface="Calligrapher" pitchFamily="2" charset="0"/>
              </a:rPr>
              <a:t>Faith Is Essential To Please God</a:t>
            </a:r>
          </a:p>
          <a:p>
            <a:pPr algn="ctr"/>
            <a:endParaRPr lang="en-US" sz="4400" b="1" dirty="0">
              <a:ln w="12700">
                <a:solidFill>
                  <a:prstClr val="black"/>
                </a:solidFill>
                <a:prstDash val="solid"/>
              </a:ln>
              <a:solidFill>
                <a:prstClr val="white"/>
              </a:solidFill>
              <a:effectLst>
                <a:glow rad="88900">
                  <a:schemeClr val="bg1">
                    <a:alpha val="80000"/>
                  </a:scheme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schemeClr val="bg1">
                    <a:alpha val="80000"/>
                  </a:scheme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schemeClr val="bg1">
                    <a:alpha val="80000"/>
                  </a:scheme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schemeClr val="bg1">
                    <a:alpha val="80000"/>
                  </a:scheme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schemeClr val="bg1">
                    <a:alpha val="80000"/>
                  </a:scheme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schemeClr val="bg1">
                    <a:alpha val="80000"/>
                  </a:schemeClr>
                </a:glow>
              </a:effectLst>
              <a:latin typeface="Calligrapher" pitchFamily="2" charset="0"/>
            </a:endParaRPr>
          </a:p>
          <a:p>
            <a:pPr algn="ctr"/>
            <a:endParaRPr lang="en-US" sz="3200" b="1" dirty="0">
              <a:ln w="12700">
                <a:solidFill>
                  <a:prstClr val="black"/>
                </a:solidFill>
                <a:prstDash val="solid"/>
              </a:ln>
              <a:solidFill>
                <a:prstClr val="white"/>
              </a:solidFill>
              <a:effectLst>
                <a:glow rad="88900">
                  <a:schemeClr val="bg1">
                    <a:alpha val="80000"/>
                  </a:scheme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schemeClr val="bg1">
                    <a:alpha val="80000"/>
                  </a:schemeClr>
                </a:glow>
              </a:effectLst>
              <a:latin typeface="Calligrapher" pitchFamily="2" charset="0"/>
            </a:endParaRPr>
          </a:p>
          <a:p>
            <a:pPr algn="ctr"/>
            <a:r>
              <a:rPr lang="en-US" sz="3600" dirty="0">
                <a:ln w="12700">
                  <a:solidFill>
                    <a:prstClr val="black"/>
                  </a:solidFill>
                  <a:prstDash val="solid"/>
                </a:ln>
                <a:solidFill>
                  <a:prstClr val="white"/>
                </a:solidFill>
                <a:effectLst>
                  <a:glow rad="88900">
                    <a:schemeClr val="bg1">
                      <a:alpha val="80000"/>
                    </a:schemeClr>
                  </a:glow>
                </a:effectLst>
                <a:latin typeface="Calligrapher" pitchFamily="2" charset="0"/>
              </a:rPr>
              <a:t>- HEBREWS 11 -</a:t>
            </a:r>
            <a:endParaRPr lang="en-US" sz="3200" dirty="0">
              <a:ln w="12700">
                <a:solidFill>
                  <a:prstClr val="black"/>
                </a:solidFill>
                <a:prstDash val="solid"/>
              </a:ln>
              <a:solidFill>
                <a:prstClr val="white"/>
              </a:solidFill>
              <a:effectLst>
                <a:glow rad="88900">
                  <a:schemeClr val="bg1">
                    <a:alpha val="80000"/>
                  </a:schemeClr>
                </a:glow>
              </a:effectLst>
              <a:latin typeface="Calligrapher" pitchFamily="2" charset="0"/>
            </a:endParaRPr>
          </a:p>
        </p:txBody>
      </p:sp>
    </p:spTree>
    <p:extLst>
      <p:ext uri="{BB962C8B-B14F-4D97-AF65-F5344CB8AC3E}">
        <p14:creationId xmlns:p14="http://schemas.microsoft.com/office/powerpoint/2010/main" val="3341537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TextBox 9"/>
          <p:cNvSpPr txBox="1"/>
          <p:nvPr userDrawn="1"/>
        </p:nvSpPr>
        <p:spPr>
          <a:xfrm>
            <a:off x="478793" y="185916"/>
            <a:ext cx="8188460" cy="6740307"/>
          </a:xfrm>
          <a:prstGeom prst="rect">
            <a:avLst/>
          </a:prstGeom>
          <a:noFill/>
        </p:spPr>
        <p:txBody>
          <a:bodyPr wrap="none" rtlCol="0">
            <a:spAutoFit/>
          </a:bodyPr>
          <a:lstStyle/>
          <a:p>
            <a:pPr algn="ctr"/>
            <a:r>
              <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rPr>
              <a:t>Faith Is Essential To Please God</a:t>
            </a: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32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r>
              <a:rPr lang="en-US" sz="3600"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rPr>
              <a:t>- HEBREWS 11 -</a:t>
            </a:r>
            <a:endParaRPr lang="en-US" sz="3200"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p:txBody>
      </p:sp>
    </p:spTree>
    <p:extLst>
      <p:ext uri="{BB962C8B-B14F-4D97-AF65-F5344CB8AC3E}">
        <p14:creationId xmlns:p14="http://schemas.microsoft.com/office/powerpoint/2010/main" val="1967726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0" name="TextBox 9"/>
          <p:cNvSpPr txBox="1"/>
          <p:nvPr userDrawn="1"/>
        </p:nvSpPr>
        <p:spPr>
          <a:xfrm>
            <a:off x="478793" y="185916"/>
            <a:ext cx="8188460" cy="6740307"/>
          </a:xfrm>
          <a:prstGeom prst="rect">
            <a:avLst/>
          </a:prstGeom>
          <a:noFill/>
        </p:spPr>
        <p:txBody>
          <a:bodyPr wrap="none" rtlCol="0">
            <a:spAutoFit/>
          </a:bodyPr>
          <a:lstStyle/>
          <a:p>
            <a:pPr algn="ctr"/>
            <a:r>
              <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rPr>
              <a:t>Faith Is Essential To Please God</a:t>
            </a: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32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r>
              <a:rPr lang="en-US" sz="3600" dirty="0">
                <a:ln w="12700">
                  <a:solidFill>
                    <a:prstClr val="black"/>
                  </a:solidFill>
                  <a:prstDash val="solid"/>
                </a:ln>
                <a:solidFill>
                  <a:prstClr val="white"/>
                </a:solidFill>
                <a:effectLst>
                  <a:glow rad="88900">
                    <a:prstClr val="white">
                      <a:alpha val="80000"/>
                    </a:prstClr>
                  </a:glow>
                </a:effectLst>
                <a:latin typeface="Calligrapher" pitchFamily="2" charset="0"/>
              </a:rPr>
              <a:t>- HEBREWS 11 -</a:t>
            </a:r>
            <a:endParaRPr lang="en-US" sz="3200" dirty="0">
              <a:ln w="12700">
                <a:solidFill>
                  <a:prstClr val="black"/>
                </a:solidFill>
                <a:prstDash val="solid"/>
              </a:ln>
              <a:solidFill>
                <a:prstClr val="white"/>
              </a:solidFill>
              <a:effectLst>
                <a:glow rad="88900">
                  <a:prstClr val="white">
                    <a:alpha val="80000"/>
                  </a:prstClr>
                </a:glow>
              </a:effectLst>
              <a:latin typeface="Calligrapher" pitchFamily="2" charset="0"/>
            </a:endParaRPr>
          </a:p>
        </p:txBody>
      </p:sp>
    </p:spTree>
    <p:extLst>
      <p:ext uri="{BB962C8B-B14F-4D97-AF65-F5344CB8AC3E}">
        <p14:creationId xmlns:p14="http://schemas.microsoft.com/office/powerpoint/2010/main" val="2254432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TextBox 9"/>
          <p:cNvSpPr txBox="1"/>
          <p:nvPr userDrawn="1"/>
        </p:nvSpPr>
        <p:spPr>
          <a:xfrm>
            <a:off x="478793" y="185916"/>
            <a:ext cx="8188460" cy="6740307"/>
          </a:xfrm>
          <a:prstGeom prst="rect">
            <a:avLst/>
          </a:prstGeom>
          <a:noFill/>
        </p:spPr>
        <p:txBody>
          <a:bodyPr wrap="none" rtlCol="0">
            <a:spAutoFit/>
          </a:bodyPr>
          <a:lstStyle/>
          <a:p>
            <a:pPr algn="ctr"/>
            <a:r>
              <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rPr>
              <a:t>Faith Is Essential To Please God</a:t>
            </a: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32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endParaRPr lang="en-US" sz="4400" b="1"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a:p>
            <a:pPr algn="ctr"/>
            <a:r>
              <a:rPr lang="en-US" sz="3600"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rPr>
              <a:t>- HEBREWS 11 -</a:t>
            </a:r>
            <a:endParaRPr lang="en-US" sz="3200" dirty="0">
              <a:ln w="12700">
                <a:solidFill>
                  <a:prstClr val="black"/>
                </a:solidFill>
                <a:prstDash val="solid"/>
              </a:ln>
              <a:solidFill>
                <a:prstClr val="white"/>
              </a:solidFill>
              <a:effectLst>
                <a:outerShdw blurRad="50800" dist="38100" dir="2700000" algn="tl" rotWithShape="0">
                  <a:prstClr val="black">
                    <a:alpha val="40000"/>
                  </a:prstClr>
                </a:outerShdw>
              </a:effectLst>
              <a:latin typeface="Calligrapher" pitchFamily="2" charset="0"/>
            </a:endParaRPr>
          </a:p>
        </p:txBody>
      </p:sp>
    </p:spTree>
    <p:extLst>
      <p:ext uri="{BB962C8B-B14F-4D97-AF65-F5344CB8AC3E}">
        <p14:creationId xmlns:p14="http://schemas.microsoft.com/office/powerpoint/2010/main" val="3990198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0" name="TextBox 9"/>
          <p:cNvSpPr txBox="1"/>
          <p:nvPr userDrawn="1"/>
        </p:nvSpPr>
        <p:spPr>
          <a:xfrm>
            <a:off x="478793" y="185916"/>
            <a:ext cx="8188460" cy="6740307"/>
          </a:xfrm>
          <a:prstGeom prst="rect">
            <a:avLst/>
          </a:prstGeom>
          <a:noFill/>
        </p:spPr>
        <p:txBody>
          <a:bodyPr wrap="none" rtlCol="0">
            <a:spAutoFit/>
          </a:bodyPr>
          <a:lstStyle/>
          <a:p>
            <a:pPr algn="ctr"/>
            <a:r>
              <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rPr>
              <a:t>Faith Is Essential To Please God</a:t>
            </a: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32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endParaRPr lang="en-US" sz="4400" b="1" dirty="0">
              <a:ln w="12700">
                <a:solidFill>
                  <a:prstClr val="black"/>
                </a:solidFill>
                <a:prstDash val="solid"/>
              </a:ln>
              <a:solidFill>
                <a:prstClr val="white"/>
              </a:solidFill>
              <a:effectLst>
                <a:glow rad="88900">
                  <a:prstClr val="white">
                    <a:alpha val="80000"/>
                  </a:prstClr>
                </a:glow>
              </a:effectLst>
              <a:latin typeface="Calligrapher" pitchFamily="2" charset="0"/>
            </a:endParaRPr>
          </a:p>
          <a:p>
            <a:pPr algn="ctr"/>
            <a:r>
              <a:rPr lang="en-US" sz="3600" dirty="0">
                <a:ln w="12700">
                  <a:solidFill>
                    <a:prstClr val="black"/>
                  </a:solidFill>
                  <a:prstDash val="solid"/>
                </a:ln>
                <a:solidFill>
                  <a:prstClr val="white"/>
                </a:solidFill>
                <a:effectLst>
                  <a:glow rad="88900">
                    <a:prstClr val="white">
                      <a:alpha val="80000"/>
                    </a:prstClr>
                  </a:glow>
                </a:effectLst>
                <a:latin typeface="Calligrapher" pitchFamily="2" charset="0"/>
              </a:rPr>
              <a:t>- HEBREWS 11 -</a:t>
            </a:r>
            <a:endParaRPr lang="en-US" sz="3200" dirty="0">
              <a:ln w="12700">
                <a:solidFill>
                  <a:prstClr val="black"/>
                </a:solidFill>
                <a:prstDash val="solid"/>
              </a:ln>
              <a:solidFill>
                <a:prstClr val="white"/>
              </a:solidFill>
              <a:effectLst>
                <a:glow rad="88900">
                  <a:prstClr val="white">
                    <a:alpha val="80000"/>
                  </a:prstClr>
                </a:glow>
              </a:effectLst>
              <a:latin typeface="Calligrapher" pitchFamily="2" charset="0"/>
            </a:endParaRPr>
          </a:p>
        </p:txBody>
      </p:sp>
    </p:spTree>
    <p:extLst>
      <p:ext uri="{BB962C8B-B14F-4D97-AF65-F5344CB8AC3E}">
        <p14:creationId xmlns:p14="http://schemas.microsoft.com/office/powerpoint/2010/main" val="1648599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E615FA74-9906-44B7-9213-1067792614A0}" type="datetimeFigureOut">
              <a:rPr lang="en-US" smtClean="0"/>
              <a:pPr/>
              <a:t>2/6/2023</a:t>
            </a:fld>
            <a:endParaRPr lang="en-US"/>
          </a:p>
        </p:txBody>
      </p:sp>
      <p:sp>
        <p:nvSpPr>
          <p:cNvPr id="15" name="Slide Number Placeholder 14"/>
          <p:cNvSpPr>
            <a:spLocks noGrp="1"/>
          </p:cNvSpPr>
          <p:nvPr>
            <p:ph type="sldNum" sz="quarter" idx="15"/>
          </p:nvPr>
        </p:nvSpPr>
        <p:spPr/>
        <p:txBody>
          <a:bodyPr/>
          <a:lstStyle>
            <a:lvl1pPr algn="ctr">
              <a:defRPr/>
            </a:lvl1pPr>
          </a:lstStyle>
          <a:p>
            <a:fld id="{CD99C9D0-5D12-4E8C-B1C5-DEB1BF122689}"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15FA74-9906-44B7-9213-1067792614A0}" type="datetimeFigureOut">
              <a:rPr lang="en-US" smtClean="0"/>
              <a:pPr/>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9C9D0-5D12-4E8C-B1C5-DEB1BF122689}"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615FA74-9906-44B7-9213-1067792614A0}" type="datetimeFigureOut">
              <a:rPr lang="en-US" smtClean="0"/>
              <a:pPr/>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9C9D0-5D12-4E8C-B1C5-DEB1BF122689}"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D99C9D0-5D12-4E8C-B1C5-DEB1BF12268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615FA74-9906-44B7-9213-1067792614A0}" type="datetimeFigureOut">
              <a:rPr lang="en-US" smtClean="0"/>
              <a:pPr/>
              <a:t>2/6/2023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615FA74-9906-44B7-9213-1067792614A0}" type="datetimeFigureOut">
              <a:rPr lang="en-US" smtClean="0"/>
              <a:pPr/>
              <a:t>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99C9D0-5D12-4E8C-B1C5-DEB1BF122689}"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5FA74-9906-44B7-9213-1067792614A0}" type="datetimeFigureOut">
              <a:rPr lang="en-US" smtClean="0"/>
              <a:pPr/>
              <a:t>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99C9D0-5D12-4E8C-B1C5-DEB1BF1226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E615FA74-9906-44B7-9213-1067792614A0}" type="datetimeFigureOut">
              <a:rPr lang="en-US" smtClean="0"/>
              <a:pPr/>
              <a:t>2/6/2023</a:t>
            </a:fld>
            <a:endParaRPr lang="en-US"/>
          </a:p>
        </p:txBody>
      </p:sp>
      <p:sp>
        <p:nvSpPr>
          <p:cNvPr id="9" name="Slide Number Placeholder 8"/>
          <p:cNvSpPr>
            <a:spLocks noGrp="1"/>
          </p:cNvSpPr>
          <p:nvPr>
            <p:ph type="sldNum" sz="quarter" idx="15"/>
          </p:nvPr>
        </p:nvSpPr>
        <p:spPr/>
        <p:txBody>
          <a:bodyPr/>
          <a:lstStyle/>
          <a:p>
            <a:fld id="{CD99C9D0-5D12-4E8C-B1C5-DEB1BF122689}"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E615FA74-9906-44B7-9213-1067792614A0}" type="datetimeFigureOut">
              <a:rPr lang="en-US" smtClean="0"/>
              <a:pPr/>
              <a:t>2/6/2023</a:t>
            </a:fld>
            <a:endParaRPr lang="en-US"/>
          </a:p>
        </p:txBody>
      </p:sp>
      <p:sp>
        <p:nvSpPr>
          <p:cNvPr id="9" name="Slide Number Placeholder 8"/>
          <p:cNvSpPr>
            <a:spLocks noGrp="1"/>
          </p:cNvSpPr>
          <p:nvPr>
            <p:ph type="sldNum" sz="quarter" idx="11"/>
          </p:nvPr>
        </p:nvSpPr>
        <p:spPr/>
        <p:txBody>
          <a:bodyPr/>
          <a:lstStyle/>
          <a:p>
            <a:fld id="{CD99C9D0-5D12-4E8C-B1C5-DEB1BF12268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8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615FA74-9906-44B7-9213-1067792614A0}" type="datetimeFigureOut">
              <a:rPr lang="en-US" smtClean="0"/>
              <a:pPr/>
              <a:t>2/6/2023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D99C9D0-5D12-4E8C-B1C5-DEB1BF122689}"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615FA74-9906-44B7-9213-1067792614A0}" type="datetimeFigureOut">
              <a:rPr lang="en-US" smtClean="0">
                <a:solidFill>
                  <a:srgbClr val="FEFAC9"/>
                </a:solidFill>
              </a:rPr>
              <a:pPr/>
              <a:t>2/6/2023</a:t>
            </a:fld>
            <a:endParaRPr lang="en-US">
              <a:solidFill>
                <a:srgbClr val="FEFAC9"/>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solidFill>
                <a:srgbClr val="FEFAC9"/>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D99C9D0-5D12-4E8C-B1C5-DEB1BF122689}" type="slidenum">
              <a:rPr lang="en-US" smtClean="0">
                <a:solidFill>
                  <a:srgbClr val="FEFAC9"/>
                </a:solidFill>
              </a:rPr>
              <a:pPr/>
              <a:t>‹#›</a:t>
            </a:fld>
            <a:endParaRPr lang="en-US">
              <a:solidFill>
                <a:srgbClr val="FEFAC9"/>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extLst>
      <p:ext uri="{BB962C8B-B14F-4D97-AF65-F5344CB8AC3E}">
        <p14:creationId xmlns:p14="http://schemas.microsoft.com/office/powerpoint/2010/main" val="930274501"/>
      </p:ext>
    </p:extLst>
  </p:cSld>
  <p:clrMap bg1="lt1" tx1="dk1" bg2="lt2" tx2="dk2" accent1="accent1" accent2="accent2" accent3="accent3" accent4="accent4" accent5="accent5" accent6="accent6" hlink="hlink" folHlink="folHlink"/>
  <p:sldLayoutIdLst>
    <p:sldLayoutId id="2147483709" r:id="rId1"/>
    <p:sldLayoutId id="2147483697" r:id="rId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615FA74-9906-44B7-9213-1067792614A0}" type="datetimeFigureOut">
              <a:rPr lang="en-US" smtClean="0">
                <a:solidFill>
                  <a:srgbClr val="FEFAC9"/>
                </a:solidFill>
              </a:rPr>
              <a:pPr/>
              <a:t>2/6/2023</a:t>
            </a:fld>
            <a:endParaRPr lang="en-US">
              <a:solidFill>
                <a:srgbClr val="FEFAC9"/>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solidFill>
                <a:srgbClr val="FEFAC9"/>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D99C9D0-5D12-4E8C-B1C5-DEB1BF122689}" type="slidenum">
              <a:rPr lang="en-US" smtClean="0">
                <a:solidFill>
                  <a:srgbClr val="FEFAC9"/>
                </a:solidFill>
              </a:rPr>
              <a:pPr/>
              <a:t>‹#›</a:t>
            </a:fld>
            <a:endParaRPr lang="en-US">
              <a:solidFill>
                <a:srgbClr val="FEFAC9"/>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extLst>
      <p:ext uri="{BB962C8B-B14F-4D97-AF65-F5344CB8AC3E}">
        <p14:creationId xmlns:p14="http://schemas.microsoft.com/office/powerpoint/2010/main" val="313261015"/>
      </p:ext>
    </p:extLst>
  </p:cSld>
  <p:clrMap bg1="lt1" tx1="dk1" bg2="lt2" tx2="dk2" accent1="accent1" accent2="accent2" accent3="accent3" accent4="accent4" accent5="accent5" accent6="accent6" hlink="hlink" folHlink="folHlink"/>
  <p:sldLayoutIdLst>
    <p:sldLayoutId id="2147483711" r:id="rId1"/>
    <p:sldLayoutId id="2147483712" r:id="rId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615FA74-9906-44B7-9213-1067792614A0}" type="datetimeFigureOut">
              <a:rPr lang="en-US" smtClean="0">
                <a:solidFill>
                  <a:srgbClr val="FEFAC9"/>
                </a:solidFill>
              </a:rPr>
              <a:pPr/>
              <a:t>2/6/2023</a:t>
            </a:fld>
            <a:endParaRPr lang="en-US">
              <a:solidFill>
                <a:srgbClr val="FEFAC9"/>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solidFill>
                <a:srgbClr val="FEFAC9"/>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D99C9D0-5D12-4E8C-B1C5-DEB1BF122689}" type="slidenum">
              <a:rPr lang="en-US" smtClean="0">
                <a:solidFill>
                  <a:srgbClr val="FEFAC9"/>
                </a:solidFill>
              </a:rPr>
              <a:pPr/>
              <a:t>‹#›</a:t>
            </a:fld>
            <a:endParaRPr lang="en-US">
              <a:solidFill>
                <a:srgbClr val="FEFAC9"/>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extLst>
      <p:ext uri="{BB962C8B-B14F-4D97-AF65-F5344CB8AC3E}">
        <p14:creationId xmlns:p14="http://schemas.microsoft.com/office/powerpoint/2010/main" val="4221166593"/>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3238500" y="0"/>
            <a:ext cx="2086535" cy="338554"/>
          </a:xfrm>
          <a:prstGeom prst="rect">
            <a:avLst/>
          </a:prstGeom>
          <a:noFill/>
        </p:spPr>
        <p:txBody>
          <a:bodyPr wrap="square" rtlCol="0">
            <a:spAutoFit/>
          </a:bodyPr>
          <a:lstStyle/>
          <a:p>
            <a:r>
              <a:rPr lang="en-US" sz="800" dirty="0">
                <a:solidFill>
                  <a:schemeClr val="bg1">
                    <a:lumMod val="75000"/>
                    <a:lumOff val="25000"/>
                  </a:schemeClr>
                </a:solidFill>
              </a:rPr>
              <a:t>Trials of Jesus  MD 2/26/12 – 4/1/12</a:t>
            </a:r>
          </a:p>
          <a:p>
            <a:r>
              <a:rPr lang="en-US" sz="800" dirty="0" err="1">
                <a:solidFill>
                  <a:schemeClr val="bg1">
                    <a:lumMod val="75000"/>
                    <a:lumOff val="25000"/>
                  </a:schemeClr>
                </a:solidFill>
              </a:rPr>
              <a:t>WestGroves</a:t>
            </a:r>
            <a:r>
              <a:rPr lang="en-US" sz="800" dirty="0">
                <a:solidFill>
                  <a:schemeClr val="bg1">
                    <a:lumMod val="75000"/>
                    <a:lumOff val="25000"/>
                  </a:schemeClr>
                </a:solidFill>
              </a:rPr>
              <a:t> 10/7- </a:t>
            </a:r>
          </a:p>
        </p:txBody>
      </p:sp>
    </p:spTree>
    <p:extLst>
      <p:ext uri="{BB962C8B-B14F-4D97-AF65-F5344CB8AC3E}">
        <p14:creationId xmlns:p14="http://schemas.microsoft.com/office/powerpoint/2010/main" val="1281541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241300" y="1143000"/>
            <a:ext cx="8763000" cy="5601533"/>
          </a:xfrm>
          <a:prstGeom prst="rect">
            <a:avLst/>
          </a:prstGeom>
          <a:noFill/>
        </p:spPr>
        <p:txBody>
          <a:bodyPr wrap="square" rtlCol="0">
            <a:spAutoFit/>
          </a:bodyPr>
          <a:lstStyle/>
          <a:p>
            <a:r>
              <a:rPr lang="en-US" sz="3200" b="1" dirty="0">
                <a:solidFill>
                  <a:srgbClr val="FF0000"/>
                </a:solidFill>
              </a:rPr>
              <a:t>Miscarriages of Justice </a:t>
            </a:r>
            <a:r>
              <a:rPr lang="en-US" sz="3200" b="1" dirty="0"/>
              <a:t>- Per Jewish Law</a:t>
            </a:r>
          </a:p>
          <a:p>
            <a:r>
              <a:rPr lang="en-US" sz="3600" b="1" u="sng" dirty="0">
                <a:solidFill>
                  <a:srgbClr val="FF0000"/>
                </a:solidFill>
              </a:rPr>
              <a:t>The Arrest</a:t>
            </a:r>
          </a:p>
          <a:p>
            <a:endParaRPr lang="en-US" sz="2000" b="1" dirty="0"/>
          </a:p>
          <a:p>
            <a:pPr marL="457200" indent="-457200">
              <a:buFont typeface="Arial" pitchFamily="34" charset="0"/>
              <a:buChar char="•"/>
            </a:pPr>
            <a:r>
              <a:rPr lang="en-US" sz="3000" b="1" dirty="0"/>
              <a:t>Proceedings at night were prohibited</a:t>
            </a:r>
            <a:r>
              <a:rPr lang="en-US" sz="3000" dirty="0"/>
              <a:t>.</a:t>
            </a:r>
          </a:p>
          <a:p>
            <a:endParaRPr lang="en-US" sz="3000" dirty="0"/>
          </a:p>
          <a:p>
            <a:pPr marL="457200" indent="-457200">
              <a:buFont typeface="Arial" pitchFamily="34" charset="0"/>
              <a:buChar char="•"/>
            </a:pPr>
            <a:r>
              <a:rPr lang="en-US" sz="3000" b="1" dirty="0"/>
              <a:t>Prohibition of a man's turning "state's evidence.“</a:t>
            </a:r>
          </a:p>
          <a:p>
            <a:endParaRPr lang="en-US" sz="3000" b="1" dirty="0"/>
          </a:p>
          <a:p>
            <a:pPr marL="457200" indent="-457200">
              <a:buFont typeface="Arial" pitchFamily="34" charset="0"/>
              <a:buChar char="•"/>
            </a:pPr>
            <a:r>
              <a:rPr lang="en-US" sz="3000" b="1" dirty="0"/>
              <a:t>A proper warrant was required for an arrest</a:t>
            </a:r>
          </a:p>
          <a:p>
            <a:endParaRPr lang="en-US" sz="3000" b="1" dirty="0"/>
          </a:p>
          <a:p>
            <a:pPr marL="457200" indent="-457200">
              <a:buFont typeface="Arial" pitchFamily="34" charset="0"/>
              <a:buChar char="•"/>
            </a:pPr>
            <a:r>
              <a:rPr lang="en-US" sz="3000" b="1" dirty="0"/>
              <a:t>An authorized officer of the court was to be present at the arrest</a:t>
            </a:r>
            <a:r>
              <a:rPr lang="en-US" sz="3000" dirty="0"/>
              <a:t> </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062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1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2" dur="1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152400" y="1422400"/>
            <a:ext cx="8763000" cy="3970318"/>
          </a:xfrm>
          <a:prstGeom prst="rect">
            <a:avLst/>
          </a:prstGeom>
          <a:noFill/>
        </p:spPr>
        <p:txBody>
          <a:bodyPr wrap="square" rtlCol="0">
            <a:spAutoFit/>
          </a:bodyPr>
          <a:lstStyle/>
          <a:p>
            <a:r>
              <a:rPr lang="en-US" sz="3600" b="1" u="sng" dirty="0">
                <a:solidFill>
                  <a:srgbClr val="FF0000"/>
                </a:solidFill>
              </a:rPr>
              <a:t>The First Trial </a:t>
            </a:r>
            <a:r>
              <a:rPr lang="en-US" sz="3200" b="1" dirty="0"/>
              <a:t>– really interrogation</a:t>
            </a:r>
          </a:p>
          <a:p>
            <a:r>
              <a:rPr lang="en-US" sz="3200" b="1" dirty="0"/>
              <a:t>Informal examination before </a:t>
            </a:r>
            <a:r>
              <a:rPr lang="en-US" sz="3200" b="1" dirty="0" err="1"/>
              <a:t>Annas</a:t>
            </a:r>
            <a:r>
              <a:rPr lang="en-US" sz="3200" b="1" dirty="0"/>
              <a:t> </a:t>
            </a:r>
          </a:p>
          <a:p>
            <a:endParaRPr lang="en-US" sz="3200" b="1" dirty="0"/>
          </a:p>
          <a:p>
            <a:r>
              <a:rPr lang="en-US" sz="3200" b="1" dirty="0">
                <a:solidFill>
                  <a:srgbClr val="FF0000"/>
                </a:solidFill>
              </a:rPr>
              <a:t>Miscarriage of Justice:</a:t>
            </a:r>
          </a:p>
          <a:p>
            <a:pPr marL="457200" indent="-457200">
              <a:buFont typeface="Arial" pitchFamily="34" charset="0"/>
              <a:buChar char="•"/>
            </a:pPr>
            <a:r>
              <a:rPr lang="en-US" sz="3000" b="1" dirty="0" err="1"/>
              <a:t>Annas</a:t>
            </a:r>
            <a:r>
              <a:rPr lang="en-US" sz="3000" b="1" dirty="0"/>
              <a:t> had no business being involved</a:t>
            </a:r>
          </a:p>
          <a:p>
            <a:endParaRPr lang="en-US" sz="3000" b="1" dirty="0">
              <a:cs typeface="Calibri" pitchFamily="34" charset="0"/>
            </a:endParaRPr>
          </a:p>
          <a:p>
            <a:pPr marL="457200" indent="-457200">
              <a:buFont typeface="Arial" pitchFamily="34" charset="0"/>
              <a:buChar char="•"/>
            </a:pPr>
            <a:r>
              <a:rPr lang="en-US" sz="3000" b="1" dirty="0">
                <a:cs typeface="Calibri" pitchFamily="34" charset="0"/>
              </a:rPr>
              <a:t>But, he was the boss in Jerusalem – everything went through him.</a:t>
            </a:r>
            <a:r>
              <a:rPr lang="en-US" sz="3000" b="1" i="1" dirty="0">
                <a:latin typeface="Calibri" pitchFamily="34" charset="0"/>
                <a:cs typeface="Calibri" pitchFamily="34" charset="0"/>
              </a:rPr>
              <a:t> </a:t>
            </a:r>
            <a:endParaRPr lang="en-US" sz="3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989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Freeform 8"/>
          <p:cNvSpPr/>
          <p:nvPr/>
        </p:nvSpPr>
        <p:spPr>
          <a:xfrm>
            <a:off x="3441700" y="1981200"/>
            <a:ext cx="3175000" cy="2730500"/>
          </a:xfrm>
          <a:custGeom>
            <a:avLst/>
            <a:gdLst>
              <a:gd name="connsiteX0" fmla="*/ 3200400 w 3200400"/>
              <a:gd name="connsiteY0" fmla="*/ 228600 h 2565400"/>
              <a:gd name="connsiteX1" fmla="*/ 1816100 w 3200400"/>
              <a:gd name="connsiteY1" fmla="*/ 0 h 2565400"/>
              <a:gd name="connsiteX2" fmla="*/ 1816100 w 3200400"/>
              <a:gd name="connsiteY2" fmla="*/ 0 h 2565400"/>
              <a:gd name="connsiteX3" fmla="*/ 952500 w 3200400"/>
              <a:gd name="connsiteY3" fmla="*/ 381000 h 2565400"/>
              <a:gd name="connsiteX4" fmla="*/ 0 w 3200400"/>
              <a:gd name="connsiteY4" fmla="*/ 2565400 h 2565400"/>
              <a:gd name="connsiteX5" fmla="*/ 0 w 3200400"/>
              <a:gd name="connsiteY5" fmla="*/ 2565400 h 256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400" h="2565400">
                <a:moveTo>
                  <a:pt x="3200400" y="228600"/>
                </a:moveTo>
                <a:lnTo>
                  <a:pt x="1816100" y="0"/>
                </a:lnTo>
                <a:lnTo>
                  <a:pt x="1816100" y="0"/>
                </a:lnTo>
                <a:cubicBezTo>
                  <a:pt x="1672167" y="63500"/>
                  <a:pt x="1255183" y="-46567"/>
                  <a:pt x="952500" y="381000"/>
                </a:cubicBezTo>
                <a:cubicBezTo>
                  <a:pt x="649817" y="808567"/>
                  <a:pt x="0" y="2565400"/>
                  <a:pt x="0" y="2565400"/>
                </a:cubicBezTo>
                <a:lnTo>
                  <a:pt x="0" y="2565400"/>
                </a:lnTo>
              </a:path>
            </a:pathLst>
          </a:custGeom>
          <a:no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V="1">
            <a:off x="2870200" y="5905500"/>
            <a:ext cx="2743200" cy="12700"/>
          </a:xfrm>
          <a:prstGeom prst="line">
            <a:avLst/>
          </a:prstGeom>
          <a:ln w="38100">
            <a:solidFill>
              <a:srgbClr val="8803BD"/>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49900" y="57912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82900" y="58039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57600" y="6007100"/>
            <a:ext cx="977900" cy="400110"/>
          </a:xfrm>
          <a:prstGeom prst="rect">
            <a:avLst/>
          </a:prstGeom>
          <a:noFill/>
          <a:ln w="15875">
            <a:solidFill>
              <a:srgbClr val="8803BD"/>
            </a:solidFill>
          </a:ln>
        </p:spPr>
        <p:txBody>
          <a:bodyPr wrap="square" rtlCol="0">
            <a:spAutoFit/>
          </a:bodyPr>
          <a:lstStyle/>
          <a:p>
            <a:r>
              <a:rPr lang="en-US" sz="2000" b="1" dirty="0">
                <a:solidFill>
                  <a:srgbClr val="8803BD"/>
                </a:solidFill>
                <a:latin typeface="Arial" pitchFamily="34" charset="0"/>
                <a:cs typeface="Arial" pitchFamily="34" charset="0"/>
              </a:rPr>
              <a:t>½ Mile</a:t>
            </a:r>
          </a:p>
        </p:txBody>
      </p:sp>
    </p:spTree>
    <p:extLst>
      <p:ext uri="{BB962C8B-B14F-4D97-AF65-F5344CB8AC3E}">
        <p14:creationId xmlns:p14="http://schemas.microsoft.com/office/powerpoint/2010/main" val="38519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right)">
                                      <p:cBhvr>
                                        <p:cTn id="1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241300" y="797239"/>
            <a:ext cx="8763000" cy="646331"/>
          </a:xfrm>
          <a:prstGeom prst="rect">
            <a:avLst/>
          </a:prstGeom>
          <a:noFill/>
        </p:spPr>
        <p:txBody>
          <a:bodyPr wrap="square" rtlCol="0">
            <a:spAutoFit/>
          </a:bodyPr>
          <a:lstStyle/>
          <a:p>
            <a:r>
              <a:rPr lang="en-US" sz="3600" b="1" u="sng" dirty="0">
                <a:solidFill>
                  <a:srgbClr val="FF0000"/>
                </a:solidFill>
              </a:rPr>
              <a:t>The First Trial</a:t>
            </a:r>
            <a:r>
              <a:rPr lang="en-US" sz="3600" b="1" dirty="0">
                <a:solidFill>
                  <a:srgbClr val="FF0000"/>
                </a:solidFill>
              </a:rPr>
              <a:t>      </a:t>
            </a:r>
            <a:r>
              <a:rPr lang="en-US" sz="3200" b="1" dirty="0" err="1"/>
              <a:t>Jn</a:t>
            </a:r>
            <a:r>
              <a:rPr lang="en-US" sz="3200" b="1" dirty="0"/>
              <a:t> 18:13-24</a:t>
            </a:r>
          </a:p>
        </p:txBody>
      </p:sp>
      <p:sp>
        <p:nvSpPr>
          <p:cNvPr id="4" name="TextBox 3"/>
          <p:cNvSpPr txBox="1"/>
          <p:nvPr/>
        </p:nvSpPr>
        <p:spPr>
          <a:xfrm>
            <a:off x="165100" y="1379728"/>
            <a:ext cx="8826500" cy="2323713"/>
          </a:xfrm>
          <a:prstGeom prst="rect">
            <a:avLst/>
          </a:prstGeom>
          <a:noFill/>
        </p:spPr>
        <p:txBody>
          <a:bodyPr wrap="square" rtlCol="0">
            <a:spAutoFit/>
          </a:bodyPr>
          <a:lstStyle/>
          <a:p>
            <a:r>
              <a:rPr lang="en-US" sz="2900" b="1" i="1" dirty="0">
                <a:latin typeface="Arial" pitchFamily="34" charset="0"/>
                <a:cs typeface="Arial" pitchFamily="34" charset="0"/>
              </a:rPr>
              <a:t>13 First they led him to Annas, for he was the father-in-law of Caiaphas, who was high priest that year.  14 It was Caiaphas who had advised the Jews that it would be expedient that one man should die for the people.</a:t>
            </a:r>
          </a:p>
        </p:txBody>
      </p:sp>
      <p:sp>
        <p:nvSpPr>
          <p:cNvPr id="5" name="TextBox 4"/>
          <p:cNvSpPr txBox="1"/>
          <p:nvPr/>
        </p:nvSpPr>
        <p:spPr>
          <a:xfrm>
            <a:off x="203200" y="4059936"/>
            <a:ext cx="8839200" cy="2769989"/>
          </a:xfrm>
          <a:prstGeom prst="rect">
            <a:avLst/>
          </a:prstGeom>
          <a:noFill/>
        </p:spPr>
        <p:txBody>
          <a:bodyPr wrap="square" rtlCol="0">
            <a:spAutoFit/>
          </a:bodyPr>
          <a:lstStyle/>
          <a:p>
            <a:pPr lvl="0"/>
            <a:r>
              <a:rPr lang="en-US" sz="2900" b="1" i="1" dirty="0">
                <a:solidFill>
                  <a:prstClr val="black"/>
                </a:solidFill>
                <a:latin typeface="Arial" pitchFamily="34" charset="0"/>
                <a:cs typeface="Arial" pitchFamily="34" charset="0"/>
              </a:rPr>
              <a:t>                   20 Jesus answered him, "I have spoken openly to the world. I have always taught in synagogues and in the temple, where all Jews come together. I have said nothing in secret.  21 </a:t>
            </a:r>
            <a:r>
              <a:rPr lang="en-US" sz="2900" b="1" i="1" dirty="0">
                <a:solidFill>
                  <a:srgbClr val="8803BD"/>
                </a:solidFill>
                <a:latin typeface="Arial" pitchFamily="34" charset="0"/>
                <a:cs typeface="Arial" pitchFamily="34" charset="0"/>
              </a:rPr>
              <a:t>Why do you ask me? Ask those who have heard me what I said to them; </a:t>
            </a:r>
            <a:r>
              <a:rPr lang="en-US" sz="2900" b="1" i="1" dirty="0">
                <a:solidFill>
                  <a:prstClr val="black"/>
                </a:solidFill>
                <a:latin typeface="Arial" pitchFamily="34" charset="0"/>
                <a:cs typeface="Arial" pitchFamily="34" charset="0"/>
              </a:rPr>
              <a:t>they know what I said."</a:t>
            </a:r>
          </a:p>
        </p:txBody>
      </p:sp>
      <p:sp>
        <p:nvSpPr>
          <p:cNvPr id="6" name="TextBox 5"/>
          <p:cNvSpPr txBox="1"/>
          <p:nvPr/>
        </p:nvSpPr>
        <p:spPr>
          <a:xfrm>
            <a:off x="228600" y="3149600"/>
            <a:ext cx="8826500" cy="1431161"/>
          </a:xfrm>
          <a:prstGeom prst="rect">
            <a:avLst/>
          </a:prstGeom>
          <a:noFill/>
        </p:spPr>
        <p:txBody>
          <a:bodyPr wrap="square" rtlCol="0">
            <a:spAutoFit/>
          </a:bodyPr>
          <a:lstStyle/>
          <a:p>
            <a:pPr lvl="0"/>
            <a:r>
              <a:rPr lang="en-US" sz="2900" b="1" i="1" dirty="0">
                <a:solidFill>
                  <a:prstClr val="black"/>
                </a:solidFill>
                <a:latin typeface="Arial" pitchFamily="34" charset="0"/>
                <a:cs typeface="Arial" pitchFamily="34" charset="0"/>
              </a:rPr>
              <a:t>.                                            19 </a:t>
            </a:r>
            <a:r>
              <a:rPr lang="en-US" sz="2900" b="1" i="1" dirty="0">
                <a:solidFill>
                  <a:srgbClr val="8803BD"/>
                </a:solidFill>
                <a:latin typeface="Arial" pitchFamily="34" charset="0"/>
                <a:cs typeface="Arial" pitchFamily="34" charset="0"/>
              </a:rPr>
              <a:t>The high priest then questioned Jesus about his disciples and his teaching.</a:t>
            </a:r>
            <a:r>
              <a:rPr lang="en-US" sz="2900" b="1" i="1" dirty="0">
                <a:solidFill>
                  <a:prstClr val="black"/>
                </a:solidFill>
                <a:latin typeface="Arial" pitchFamily="34" charset="0"/>
                <a:cs typeface="Arial" pitchFamily="34" charset="0"/>
              </a:rPr>
              <a:t> </a:t>
            </a:r>
          </a:p>
        </p:txBody>
      </p:sp>
    </p:spTree>
    <p:extLst>
      <p:ext uri="{BB962C8B-B14F-4D97-AF65-F5344CB8AC3E}">
        <p14:creationId xmlns:p14="http://schemas.microsoft.com/office/powerpoint/2010/main" val="164213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allAtOnce"/>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304800" y="807078"/>
            <a:ext cx="8763000" cy="646331"/>
          </a:xfrm>
          <a:prstGeom prst="rect">
            <a:avLst/>
          </a:prstGeom>
          <a:noFill/>
        </p:spPr>
        <p:txBody>
          <a:bodyPr wrap="square" rtlCol="0">
            <a:spAutoFit/>
          </a:bodyPr>
          <a:lstStyle/>
          <a:p>
            <a:r>
              <a:rPr lang="en-US" sz="3600" b="1" u="sng" dirty="0">
                <a:solidFill>
                  <a:srgbClr val="FF0000"/>
                </a:solidFill>
              </a:rPr>
              <a:t>The First Trial</a:t>
            </a:r>
            <a:r>
              <a:rPr lang="en-US" sz="3600" b="1" dirty="0">
                <a:solidFill>
                  <a:srgbClr val="FF0000"/>
                </a:solidFill>
              </a:rPr>
              <a:t>      </a:t>
            </a:r>
            <a:r>
              <a:rPr lang="en-US" sz="3200" b="1" dirty="0" err="1"/>
              <a:t>Jn</a:t>
            </a:r>
            <a:r>
              <a:rPr lang="en-US" sz="3200" b="1" dirty="0"/>
              <a:t> 18:13-24</a:t>
            </a:r>
          </a:p>
        </p:txBody>
      </p:sp>
      <p:sp>
        <p:nvSpPr>
          <p:cNvPr id="4" name="TextBox 3"/>
          <p:cNvSpPr txBox="1"/>
          <p:nvPr/>
        </p:nvSpPr>
        <p:spPr>
          <a:xfrm>
            <a:off x="292100" y="1353312"/>
            <a:ext cx="8572500" cy="1877437"/>
          </a:xfrm>
          <a:prstGeom prst="rect">
            <a:avLst/>
          </a:prstGeom>
          <a:noFill/>
        </p:spPr>
        <p:txBody>
          <a:bodyPr wrap="square" rtlCol="0">
            <a:spAutoFit/>
          </a:bodyPr>
          <a:lstStyle/>
          <a:p>
            <a:r>
              <a:rPr lang="en-US" sz="2900" b="1" i="1" dirty="0">
                <a:latin typeface="Arial" pitchFamily="34" charset="0"/>
                <a:cs typeface="Arial" pitchFamily="34" charset="0"/>
              </a:rPr>
              <a:t>22 When he had said these things,</a:t>
            </a:r>
            <a:r>
              <a:rPr lang="en-US" sz="2900" b="1" i="1" dirty="0">
                <a:solidFill>
                  <a:srgbClr val="002060"/>
                </a:solidFill>
                <a:latin typeface="Arial" pitchFamily="34" charset="0"/>
                <a:cs typeface="Arial" pitchFamily="34" charset="0"/>
              </a:rPr>
              <a:t> </a:t>
            </a:r>
            <a:r>
              <a:rPr lang="en-US" sz="2900" b="1" i="1" dirty="0">
                <a:solidFill>
                  <a:srgbClr val="8803BD"/>
                </a:solidFill>
                <a:latin typeface="Arial" pitchFamily="34" charset="0"/>
                <a:cs typeface="Arial" pitchFamily="34" charset="0"/>
              </a:rPr>
              <a:t>one of the officers standing by struck Jesus with his hand,</a:t>
            </a:r>
            <a:r>
              <a:rPr lang="en-US" sz="2900" b="1" i="1" dirty="0">
                <a:solidFill>
                  <a:srgbClr val="002060"/>
                </a:solidFill>
                <a:latin typeface="Arial" pitchFamily="34" charset="0"/>
                <a:cs typeface="Arial" pitchFamily="34" charset="0"/>
              </a:rPr>
              <a:t> </a:t>
            </a:r>
            <a:r>
              <a:rPr lang="en-US" sz="2900" b="1" i="1" dirty="0">
                <a:latin typeface="Arial" pitchFamily="34" charset="0"/>
                <a:cs typeface="Arial" pitchFamily="34" charset="0"/>
              </a:rPr>
              <a:t>saying, “Is that how you answer the high priest?"</a:t>
            </a:r>
            <a:endParaRPr lang="en-US" sz="2900" b="1" i="1" dirty="0">
              <a:latin typeface="Calibri" pitchFamily="34" charset="0"/>
              <a:cs typeface="Calibri" pitchFamily="34" charset="0"/>
            </a:endParaRPr>
          </a:p>
        </p:txBody>
      </p:sp>
      <p:sp>
        <p:nvSpPr>
          <p:cNvPr id="5" name="TextBox 4"/>
          <p:cNvSpPr txBox="1"/>
          <p:nvPr/>
        </p:nvSpPr>
        <p:spPr>
          <a:xfrm>
            <a:off x="292100" y="2670048"/>
            <a:ext cx="8305800" cy="1877437"/>
          </a:xfrm>
          <a:prstGeom prst="rect">
            <a:avLst/>
          </a:prstGeom>
          <a:noFill/>
        </p:spPr>
        <p:txBody>
          <a:bodyPr wrap="square" rtlCol="0">
            <a:spAutoFit/>
          </a:bodyPr>
          <a:lstStyle/>
          <a:p>
            <a:r>
              <a:rPr lang="en-US" sz="2800" b="1" i="1" dirty="0">
                <a:solidFill>
                  <a:prstClr val="black"/>
                </a:solidFill>
                <a:latin typeface="Arial" pitchFamily="34" charset="0"/>
                <a:cs typeface="Arial" pitchFamily="34" charset="0"/>
              </a:rPr>
              <a:t>                 23 </a:t>
            </a:r>
            <a:r>
              <a:rPr lang="en-US" sz="2900" b="1" i="1" dirty="0">
                <a:solidFill>
                  <a:prstClr val="black"/>
                </a:solidFill>
                <a:latin typeface="Arial" pitchFamily="34" charset="0"/>
                <a:cs typeface="Arial" pitchFamily="34" charset="0"/>
              </a:rPr>
              <a:t>Jesus answered him, </a:t>
            </a:r>
            <a:r>
              <a:rPr lang="en-US" sz="2900" b="1" i="1" dirty="0">
                <a:solidFill>
                  <a:srgbClr val="8803BD"/>
                </a:solidFill>
                <a:latin typeface="Arial" pitchFamily="34" charset="0"/>
                <a:cs typeface="Arial" pitchFamily="34" charset="0"/>
              </a:rPr>
              <a:t>“If what I said is wrong, bear witness about the wrong;</a:t>
            </a:r>
            <a:r>
              <a:rPr lang="en-US" sz="2900" b="1" i="1" dirty="0">
                <a:solidFill>
                  <a:prstClr val="black"/>
                </a:solidFill>
                <a:latin typeface="Arial" pitchFamily="34" charset="0"/>
                <a:cs typeface="Arial" pitchFamily="34" charset="0"/>
              </a:rPr>
              <a:t> but if what I said is right, why do you strike me? </a:t>
            </a:r>
            <a:endParaRPr lang="en-US" sz="2900" dirty="0"/>
          </a:p>
        </p:txBody>
      </p:sp>
      <p:sp>
        <p:nvSpPr>
          <p:cNvPr id="6" name="TextBox 5"/>
          <p:cNvSpPr txBox="1"/>
          <p:nvPr/>
        </p:nvSpPr>
        <p:spPr>
          <a:xfrm>
            <a:off x="304800" y="4038092"/>
            <a:ext cx="8839200" cy="938719"/>
          </a:xfrm>
          <a:prstGeom prst="rect">
            <a:avLst/>
          </a:prstGeom>
          <a:noFill/>
        </p:spPr>
        <p:txBody>
          <a:bodyPr wrap="square" tIns="0" rtlCol="0">
            <a:spAutoFit/>
          </a:bodyPr>
          <a:lstStyle/>
          <a:p>
            <a:pPr lvl="0"/>
            <a:r>
              <a:rPr lang="en-US" sz="2900" b="1" i="1" dirty="0">
                <a:solidFill>
                  <a:prstClr val="black"/>
                </a:solidFill>
                <a:latin typeface="Arial" pitchFamily="34" charset="0"/>
                <a:cs typeface="Arial" pitchFamily="34" charset="0"/>
              </a:rPr>
              <a:t>       “  24  Annas then sent him bound to Caiaphas the high priest. </a:t>
            </a:r>
          </a:p>
        </p:txBody>
      </p:sp>
    </p:spTree>
    <p:extLst>
      <p:ext uri="{BB962C8B-B14F-4D97-AF65-F5344CB8AC3E}">
        <p14:creationId xmlns:p14="http://schemas.microsoft.com/office/powerpoint/2010/main" val="97350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241300" y="754507"/>
            <a:ext cx="8763000" cy="5663089"/>
          </a:xfrm>
          <a:prstGeom prst="rect">
            <a:avLst/>
          </a:prstGeom>
          <a:noFill/>
        </p:spPr>
        <p:txBody>
          <a:bodyPr wrap="square" rtlCol="0">
            <a:spAutoFit/>
          </a:bodyPr>
          <a:lstStyle/>
          <a:p>
            <a:r>
              <a:rPr lang="en-US" sz="3600" b="1" u="sng" dirty="0">
                <a:solidFill>
                  <a:srgbClr val="FF0000"/>
                </a:solidFill>
              </a:rPr>
              <a:t>The Second Trial</a:t>
            </a:r>
          </a:p>
          <a:p>
            <a:r>
              <a:rPr lang="en-US" sz="3000" b="1" dirty="0"/>
              <a:t>Preliminary examination by Caiaphas,</a:t>
            </a:r>
          </a:p>
          <a:p>
            <a:r>
              <a:rPr lang="en-US" sz="3000" b="1" dirty="0"/>
              <a:t>aided by a group of chief priests, scribes, elders of the Sanhedrin - at night.</a:t>
            </a:r>
          </a:p>
          <a:p>
            <a:endParaRPr lang="en-US" sz="2400" b="1" dirty="0">
              <a:effectLst>
                <a:outerShdw blurRad="38100" dist="38100" dir="2700000" algn="tl">
                  <a:srgbClr val="000000">
                    <a:alpha val="43137"/>
                  </a:srgbClr>
                </a:outerShdw>
              </a:effectLst>
            </a:endParaRPr>
          </a:p>
          <a:p>
            <a:r>
              <a:rPr lang="en-US" sz="3200" b="1" dirty="0">
                <a:solidFill>
                  <a:srgbClr val="FF0000"/>
                </a:solidFill>
              </a:rPr>
              <a:t>Miscarriage of Justice</a:t>
            </a:r>
          </a:p>
          <a:p>
            <a:pPr marL="457200" indent="-457200">
              <a:buFont typeface="Arial" pitchFamily="34" charset="0"/>
              <a:buChar char="•"/>
            </a:pPr>
            <a:r>
              <a:rPr lang="en-US" sz="3000" b="1" dirty="0">
                <a:effectLst>
                  <a:outerShdw blurRad="38100" dist="38100" dir="2700000" algn="tl">
                    <a:srgbClr val="000000">
                      <a:alpha val="43137"/>
                    </a:srgbClr>
                  </a:outerShdw>
                </a:effectLst>
              </a:rPr>
              <a:t>No one “known to be at enmity with the accused person” … could be a judge.</a:t>
            </a:r>
          </a:p>
          <a:p>
            <a:pPr marL="457200" indent="-457200">
              <a:buFont typeface="Arial" pitchFamily="34" charset="0"/>
              <a:buChar char="•"/>
            </a:pPr>
            <a:endParaRPr lang="en-US" sz="3000" b="1" i="1" dirty="0">
              <a:effectLst>
                <a:outerShdw blurRad="38100" dist="38100" dir="2700000" algn="tl">
                  <a:srgbClr val="000000">
                    <a:alpha val="43137"/>
                  </a:srgbClr>
                </a:outerShdw>
              </a:effectLst>
              <a:latin typeface="Calibri" pitchFamily="34" charset="0"/>
              <a:cs typeface="Calibri" pitchFamily="34" charset="0"/>
            </a:endParaRPr>
          </a:p>
          <a:p>
            <a:pPr marL="457200" indent="-457200">
              <a:buFont typeface="Arial" pitchFamily="34" charset="0"/>
              <a:buChar char="•"/>
            </a:pPr>
            <a:r>
              <a:rPr lang="en-US" sz="3000" b="1" dirty="0">
                <a:effectLst>
                  <a:outerShdw blurRad="38100" dist="38100" dir="2700000" algn="tl">
                    <a:srgbClr val="000000">
                      <a:alpha val="43137"/>
                    </a:srgbClr>
                  </a:outerShdw>
                </a:effectLst>
                <a:cs typeface="Calibri" pitchFamily="34" charset="0"/>
              </a:rPr>
              <a:t>Caiaphas had already made his decision</a:t>
            </a:r>
          </a:p>
          <a:p>
            <a:pPr marL="457200" indent="-457200">
              <a:buFont typeface="Arial" pitchFamily="34" charset="0"/>
              <a:buChar char="•"/>
            </a:pPr>
            <a:endParaRPr lang="en-US" sz="3000" b="1" dirty="0">
              <a:effectLst>
                <a:outerShdw blurRad="38100" dist="38100" dir="2700000" algn="tl">
                  <a:srgbClr val="000000">
                    <a:alpha val="43137"/>
                  </a:srgbClr>
                </a:outerShdw>
              </a:effectLst>
              <a:cs typeface="Calibri" pitchFamily="34" charset="0"/>
            </a:endParaRPr>
          </a:p>
          <a:p>
            <a:pPr marL="457200" indent="-457200">
              <a:buFont typeface="Arial" pitchFamily="34" charset="0"/>
              <a:buChar char="•"/>
            </a:pPr>
            <a:r>
              <a:rPr lang="en-US" sz="3000" b="1" dirty="0">
                <a:cs typeface="Calibri" pitchFamily="34" charset="0"/>
              </a:rPr>
              <a:t> </a:t>
            </a:r>
            <a:r>
              <a:rPr lang="en-US" sz="3000" b="1" dirty="0" err="1">
                <a:cs typeface="Calibri" pitchFamily="34" charset="0"/>
              </a:rPr>
              <a:t>Jn</a:t>
            </a:r>
            <a:r>
              <a:rPr lang="en-US" sz="3000" b="1" dirty="0">
                <a:cs typeface="Calibri" pitchFamily="34" charset="0"/>
              </a:rPr>
              <a:t> 11:47-53</a:t>
            </a:r>
            <a:endParaRPr lang="en-US" sz="3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6949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cxnSp>
        <p:nvCxnSpPr>
          <p:cNvPr id="19" name="Straight Connector 18"/>
          <p:cNvCxnSpPr/>
          <p:nvPr/>
        </p:nvCxnSpPr>
        <p:spPr>
          <a:xfrm flipV="1">
            <a:off x="2870200" y="5905500"/>
            <a:ext cx="2743200" cy="12700"/>
          </a:xfrm>
          <a:prstGeom prst="line">
            <a:avLst/>
          </a:prstGeom>
          <a:ln w="38100">
            <a:solidFill>
              <a:srgbClr val="8803BD"/>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49900" y="57912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82900" y="58039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57600" y="6007100"/>
            <a:ext cx="977900" cy="400110"/>
          </a:xfrm>
          <a:prstGeom prst="rect">
            <a:avLst/>
          </a:prstGeom>
          <a:noFill/>
          <a:ln w="15875">
            <a:solidFill>
              <a:srgbClr val="8803BD"/>
            </a:solidFill>
          </a:ln>
        </p:spPr>
        <p:txBody>
          <a:bodyPr wrap="square" rtlCol="0">
            <a:spAutoFit/>
          </a:bodyPr>
          <a:lstStyle/>
          <a:p>
            <a:r>
              <a:rPr lang="en-US" sz="2000" b="1" dirty="0">
                <a:solidFill>
                  <a:srgbClr val="8803BD"/>
                </a:solidFill>
                <a:latin typeface="Arial" pitchFamily="34" charset="0"/>
                <a:cs typeface="Arial" pitchFamily="34" charset="0"/>
              </a:rPr>
              <a:t>½ Mile</a:t>
            </a:r>
          </a:p>
        </p:txBody>
      </p:sp>
      <p:sp>
        <p:nvSpPr>
          <p:cNvPr id="2" name="Freeform 1"/>
          <p:cNvSpPr/>
          <p:nvPr/>
        </p:nvSpPr>
        <p:spPr>
          <a:xfrm>
            <a:off x="3378200" y="4483100"/>
            <a:ext cx="171704" cy="203200"/>
          </a:xfrm>
          <a:custGeom>
            <a:avLst/>
            <a:gdLst>
              <a:gd name="connsiteX0" fmla="*/ 139700 w 165100"/>
              <a:gd name="connsiteY0" fmla="*/ 241300 h 241300"/>
              <a:gd name="connsiteX1" fmla="*/ 165100 w 165100"/>
              <a:gd name="connsiteY1" fmla="*/ 76200 h 241300"/>
              <a:gd name="connsiteX2" fmla="*/ 165100 w 165100"/>
              <a:gd name="connsiteY2" fmla="*/ 76200 h 241300"/>
              <a:gd name="connsiteX3" fmla="*/ 0 w 165100"/>
              <a:gd name="connsiteY3" fmla="*/ 0 h 241300"/>
            </a:gdLst>
            <a:ahLst/>
            <a:cxnLst>
              <a:cxn ang="0">
                <a:pos x="connsiteX0" y="connsiteY0"/>
              </a:cxn>
              <a:cxn ang="0">
                <a:pos x="connsiteX1" y="connsiteY1"/>
              </a:cxn>
              <a:cxn ang="0">
                <a:pos x="connsiteX2" y="connsiteY2"/>
              </a:cxn>
              <a:cxn ang="0">
                <a:pos x="connsiteX3" y="connsiteY3"/>
              </a:cxn>
            </a:cxnLst>
            <a:rect l="l" t="t" r="r" b="b"/>
            <a:pathLst>
              <a:path w="165100" h="241300">
                <a:moveTo>
                  <a:pt x="139700" y="241300"/>
                </a:moveTo>
                <a:lnTo>
                  <a:pt x="165100" y="76200"/>
                </a:lnTo>
                <a:lnTo>
                  <a:pt x="165100" y="76200"/>
                </a:lnTo>
                <a:lnTo>
                  <a:pt x="0" y="0"/>
                </a:ln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66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203200" y="1285352"/>
            <a:ext cx="8763000" cy="2323713"/>
          </a:xfrm>
          <a:prstGeom prst="rect">
            <a:avLst/>
          </a:prstGeom>
          <a:noFill/>
        </p:spPr>
        <p:txBody>
          <a:bodyPr wrap="square" rtlCol="0">
            <a:spAutoFit/>
          </a:bodyPr>
          <a:lstStyle/>
          <a:p>
            <a:r>
              <a:rPr lang="en-US" sz="2900" b="1" i="1" dirty="0">
                <a:latin typeface="Calibri" pitchFamily="34" charset="0"/>
                <a:cs typeface="Calibri" pitchFamily="34" charset="0"/>
              </a:rPr>
              <a:t>57 “Then those who had seized Jesus led him to Caiaphas the high priest, where the scribes and the elders had gathered. … 59 </a:t>
            </a:r>
            <a:r>
              <a:rPr lang="en-US" sz="2900" b="1" i="1" dirty="0">
                <a:solidFill>
                  <a:srgbClr val="8803BD"/>
                </a:solidFill>
                <a:latin typeface="Calibri" pitchFamily="34" charset="0"/>
                <a:cs typeface="Calibri" pitchFamily="34" charset="0"/>
              </a:rPr>
              <a:t>Now the chief priests and the whole Council were seeking </a:t>
            </a:r>
            <a:r>
              <a:rPr lang="en-US" sz="2900" b="1" i="1" u="sng" dirty="0">
                <a:solidFill>
                  <a:srgbClr val="8803BD"/>
                </a:solidFill>
                <a:latin typeface="Calibri" pitchFamily="34" charset="0"/>
                <a:cs typeface="Calibri" pitchFamily="34" charset="0"/>
              </a:rPr>
              <a:t>false testimony </a:t>
            </a:r>
            <a:r>
              <a:rPr lang="en-US" sz="2900" b="1" i="1" dirty="0">
                <a:solidFill>
                  <a:srgbClr val="8803BD"/>
                </a:solidFill>
                <a:latin typeface="Calibri" pitchFamily="34" charset="0"/>
                <a:cs typeface="Calibri" pitchFamily="34" charset="0"/>
              </a:rPr>
              <a:t>against Jesus that they might put him to death,</a:t>
            </a:r>
            <a:r>
              <a:rPr lang="en-US" sz="2800" b="1" i="1" dirty="0">
                <a:solidFill>
                  <a:srgbClr val="002060"/>
                </a:solidFill>
                <a:latin typeface="Calibri" pitchFamily="34" charset="0"/>
                <a:cs typeface="Calibri" pitchFamily="34" charset="0"/>
              </a:rPr>
              <a:t>   </a:t>
            </a:r>
          </a:p>
        </p:txBody>
      </p:sp>
      <p:sp>
        <p:nvSpPr>
          <p:cNvPr id="4" name="TextBox 3"/>
          <p:cNvSpPr txBox="1"/>
          <p:nvPr/>
        </p:nvSpPr>
        <p:spPr>
          <a:xfrm>
            <a:off x="158750" y="3063240"/>
            <a:ext cx="8896350" cy="2332946"/>
          </a:xfrm>
          <a:prstGeom prst="rect">
            <a:avLst/>
          </a:prstGeom>
          <a:noFill/>
        </p:spPr>
        <p:txBody>
          <a:bodyPr wrap="square" tIns="54864" rtlCol="0">
            <a:spAutoFit/>
          </a:bodyPr>
          <a:lstStyle/>
          <a:p>
            <a:pPr lvl="0"/>
            <a:r>
              <a:rPr lang="en-US" sz="2900" b="1" i="1" dirty="0">
                <a:solidFill>
                  <a:srgbClr val="002060"/>
                </a:solidFill>
                <a:latin typeface="Calibri" pitchFamily="34" charset="0"/>
                <a:cs typeface="Calibri" pitchFamily="34" charset="0"/>
              </a:rPr>
              <a:t>                                                                           </a:t>
            </a:r>
            <a:r>
              <a:rPr lang="en-US" sz="2900" b="1" i="1" dirty="0">
                <a:latin typeface="Calibri" pitchFamily="34" charset="0"/>
                <a:cs typeface="Calibri" pitchFamily="34" charset="0"/>
              </a:rPr>
              <a:t>60 </a:t>
            </a:r>
            <a:r>
              <a:rPr lang="en-US" sz="2900" b="1" i="1" dirty="0">
                <a:solidFill>
                  <a:srgbClr val="8803BD"/>
                </a:solidFill>
                <a:latin typeface="Calibri" pitchFamily="34" charset="0"/>
                <a:cs typeface="Calibri" pitchFamily="34" charset="0"/>
              </a:rPr>
              <a:t>but they found none, </a:t>
            </a:r>
            <a:r>
              <a:rPr lang="en-US" sz="2900" b="1" i="1" dirty="0">
                <a:solidFill>
                  <a:prstClr val="black"/>
                </a:solidFill>
                <a:latin typeface="Calibri" pitchFamily="34" charset="0"/>
                <a:cs typeface="Calibri" pitchFamily="34" charset="0"/>
              </a:rPr>
              <a:t>though many false witnesses came forward. </a:t>
            </a:r>
            <a:r>
              <a:rPr lang="en-US" sz="2900" b="1" i="1" dirty="0">
                <a:solidFill>
                  <a:srgbClr val="8803BD"/>
                </a:solidFill>
                <a:latin typeface="Calibri" pitchFamily="34" charset="0"/>
                <a:cs typeface="Calibri" pitchFamily="34" charset="0"/>
              </a:rPr>
              <a:t>At last two came forward  </a:t>
            </a:r>
            <a:r>
              <a:rPr lang="en-US" sz="2900" b="1" i="1" dirty="0">
                <a:latin typeface="Calibri" pitchFamily="34" charset="0"/>
                <a:cs typeface="Calibri" pitchFamily="34" charset="0"/>
              </a:rPr>
              <a:t>61</a:t>
            </a:r>
            <a:r>
              <a:rPr lang="en-US" sz="2900" b="1" i="1" dirty="0">
                <a:solidFill>
                  <a:srgbClr val="8803BD"/>
                </a:solidFill>
                <a:latin typeface="Calibri" pitchFamily="34" charset="0"/>
                <a:cs typeface="Calibri" pitchFamily="34" charset="0"/>
              </a:rPr>
              <a:t> and said,</a:t>
            </a:r>
            <a:r>
              <a:rPr lang="en-US" sz="2900" b="1" i="1" dirty="0">
                <a:latin typeface="Calibri" pitchFamily="34" charset="0"/>
                <a:cs typeface="Calibri" pitchFamily="34" charset="0"/>
              </a:rPr>
              <a:t> "This m</a:t>
            </a:r>
            <a:r>
              <a:rPr lang="en-US" sz="2900" b="1" i="1" dirty="0">
                <a:solidFill>
                  <a:prstClr val="black"/>
                </a:solidFill>
                <a:latin typeface="Calibri" pitchFamily="34" charset="0"/>
                <a:cs typeface="Calibri" pitchFamily="34" charset="0"/>
              </a:rPr>
              <a:t>an said, 'I am able to destroy the temple of God, and to rebuild it in three days.'</a:t>
            </a:r>
            <a:endParaRPr lang="en-US" sz="2900" b="1" i="1" dirty="0">
              <a:solidFill>
                <a:prstClr val="black"/>
              </a:solidFill>
              <a:effectLst>
                <a:outerShdw blurRad="38100" dist="38100" dir="2700000" algn="tl">
                  <a:srgbClr val="000000">
                    <a:alpha val="43137"/>
                  </a:srgbClr>
                </a:outerShdw>
              </a:effectLst>
              <a:latin typeface="Calibri" pitchFamily="34" charset="0"/>
              <a:cs typeface="Calibri" pitchFamily="34" charset="0"/>
            </a:endParaRPr>
          </a:p>
        </p:txBody>
      </p:sp>
      <p:sp>
        <p:nvSpPr>
          <p:cNvPr id="5" name="TextBox 4"/>
          <p:cNvSpPr txBox="1"/>
          <p:nvPr/>
        </p:nvSpPr>
        <p:spPr>
          <a:xfrm>
            <a:off x="241300" y="779907"/>
            <a:ext cx="8661400" cy="646331"/>
          </a:xfrm>
          <a:prstGeom prst="rect">
            <a:avLst/>
          </a:prstGeom>
          <a:noFill/>
        </p:spPr>
        <p:txBody>
          <a:bodyPr wrap="square" rtlCol="0">
            <a:spAutoFit/>
          </a:bodyPr>
          <a:lstStyle/>
          <a:p>
            <a:pPr lvl="0"/>
            <a:r>
              <a:rPr lang="en-US" sz="3600" b="1" u="sng" dirty="0">
                <a:solidFill>
                  <a:srgbClr val="FF0000"/>
                </a:solidFill>
              </a:rPr>
              <a:t>The Second Trial</a:t>
            </a:r>
            <a:r>
              <a:rPr lang="en-US" sz="3600" b="1" dirty="0">
                <a:solidFill>
                  <a:srgbClr val="FF0000"/>
                </a:solidFill>
              </a:rPr>
              <a:t>  </a:t>
            </a:r>
            <a:r>
              <a:rPr lang="en-US" sz="2800" b="1" dirty="0">
                <a:solidFill>
                  <a:prstClr val="black"/>
                </a:solidFill>
              </a:rPr>
              <a:t>Mt 26:57-68  </a:t>
            </a:r>
            <a:r>
              <a:rPr lang="en-US" b="1" dirty="0">
                <a:solidFill>
                  <a:prstClr val="black"/>
                </a:solidFill>
              </a:rPr>
              <a:t>(Mk 14:55-65; </a:t>
            </a:r>
            <a:r>
              <a:rPr lang="en-US" b="1" dirty="0" err="1">
                <a:solidFill>
                  <a:prstClr val="black"/>
                </a:solidFill>
              </a:rPr>
              <a:t>Lk</a:t>
            </a:r>
            <a:r>
              <a:rPr lang="en-US" b="1" dirty="0">
                <a:solidFill>
                  <a:prstClr val="black"/>
                </a:solidFill>
              </a:rPr>
              <a:t> 22:63-65)</a:t>
            </a:r>
          </a:p>
        </p:txBody>
      </p:sp>
      <p:sp>
        <p:nvSpPr>
          <p:cNvPr id="6" name="TextBox 5"/>
          <p:cNvSpPr txBox="1"/>
          <p:nvPr/>
        </p:nvSpPr>
        <p:spPr>
          <a:xfrm>
            <a:off x="292100" y="3549716"/>
            <a:ext cx="8636000" cy="1508105"/>
          </a:xfrm>
          <a:prstGeom prst="rect">
            <a:avLst/>
          </a:prstGeom>
          <a:gradFill>
            <a:gsLst>
              <a:gs pos="0">
                <a:schemeClr val="bg1">
                  <a:lumMod val="85000"/>
                </a:schemeClr>
              </a:gs>
              <a:gs pos="50000">
                <a:schemeClr val="accent1">
                  <a:tint val="44500"/>
                  <a:satMod val="160000"/>
                </a:schemeClr>
              </a:gs>
              <a:gs pos="100000">
                <a:schemeClr val="accent1">
                  <a:tint val="23500"/>
                  <a:satMod val="160000"/>
                </a:schemeClr>
              </a:gs>
            </a:gsLst>
            <a:lin ang="5400000" scaled="0"/>
          </a:gradFill>
          <a:ln w="19050">
            <a:solidFill>
              <a:schemeClr val="tx1"/>
            </a:solidFill>
          </a:ln>
        </p:spPr>
        <p:txBody>
          <a:bodyPr wrap="square" rtlCol="0">
            <a:spAutoFit/>
          </a:bodyPr>
          <a:lstStyle/>
          <a:p>
            <a:pPr lvl="0"/>
            <a:r>
              <a:rPr lang="en-US" sz="3200" b="1" dirty="0">
                <a:solidFill>
                  <a:srgbClr val="FF0000"/>
                </a:solidFill>
              </a:rPr>
              <a:t>Miscarriage of Justice</a:t>
            </a:r>
          </a:p>
          <a:p>
            <a:pPr marL="457200" lvl="0" indent="-457200">
              <a:buFont typeface="Arial" pitchFamily="34" charset="0"/>
              <a:buChar char="•"/>
            </a:pPr>
            <a:r>
              <a:rPr lang="en-US" sz="3000" b="1" dirty="0">
                <a:solidFill>
                  <a:prstClr val="black"/>
                </a:solidFill>
              </a:rPr>
              <a:t>The judges were to hear the evidence and decide the penalty.</a:t>
            </a:r>
            <a:endParaRPr lang="en-US" sz="3000" b="1" dirty="0">
              <a:solidFill>
                <a:srgbClr val="002060"/>
              </a:solidFill>
            </a:endParaRPr>
          </a:p>
        </p:txBody>
      </p:sp>
      <p:sp>
        <p:nvSpPr>
          <p:cNvPr id="10" name="TextBox 9"/>
          <p:cNvSpPr txBox="1"/>
          <p:nvPr/>
        </p:nvSpPr>
        <p:spPr>
          <a:xfrm>
            <a:off x="165100" y="6488668"/>
            <a:ext cx="292100" cy="369332"/>
          </a:xfrm>
          <a:prstGeom prst="rect">
            <a:avLst/>
          </a:prstGeom>
          <a:noFill/>
        </p:spPr>
        <p:txBody>
          <a:bodyPr wrap="square" rtlCol="0">
            <a:spAutoFit/>
          </a:bodyPr>
          <a:lstStyle/>
          <a:p>
            <a:r>
              <a:rPr lang="en-US" dirty="0">
                <a:solidFill>
                  <a:schemeClr val="bg1"/>
                </a:solidFill>
              </a:rPr>
              <a:t>b</a:t>
            </a:r>
          </a:p>
        </p:txBody>
      </p:sp>
      <p:sp>
        <p:nvSpPr>
          <p:cNvPr id="7" name="Rectangle 6"/>
          <p:cNvSpPr/>
          <p:nvPr/>
        </p:nvSpPr>
        <p:spPr>
          <a:xfrm>
            <a:off x="254000" y="1409700"/>
            <a:ext cx="8699500" cy="5308600"/>
          </a:xfrm>
          <a:prstGeom prst="rect">
            <a:avLst/>
          </a:prstGeom>
          <a:gradFill>
            <a:gsLst>
              <a:gs pos="0">
                <a:schemeClr val="bg1">
                  <a:lumMod val="85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0" y="1511300"/>
            <a:ext cx="8534400" cy="1877437"/>
          </a:xfrm>
          <a:prstGeom prst="rect">
            <a:avLst/>
          </a:prstGeom>
          <a:noFill/>
        </p:spPr>
        <p:txBody>
          <a:bodyPr wrap="square" rtlCol="0">
            <a:spAutoFit/>
          </a:bodyPr>
          <a:lstStyle/>
          <a:p>
            <a:pPr lvl="0"/>
            <a:r>
              <a:rPr lang="en-US" sz="2900" b="1" dirty="0">
                <a:solidFill>
                  <a:srgbClr val="FF0000"/>
                </a:solidFill>
                <a:cs typeface="Calibri" pitchFamily="34" charset="0"/>
              </a:rPr>
              <a:t>Mt. 26:60-61</a:t>
            </a:r>
          </a:p>
          <a:p>
            <a:pPr lvl="0"/>
            <a:r>
              <a:rPr lang="en-US" sz="2900" b="1" i="1" dirty="0">
                <a:solidFill>
                  <a:prstClr val="black"/>
                </a:solidFill>
                <a:latin typeface="Calibri" pitchFamily="34" charset="0"/>
                <a:cs typeface="Calibri" pitchFamily="34" charset="0"/>
              </a:rPr>
              <a:t>At last two came forward and said, This man said, </a:t>
            </a:r>
            <a:r>
              <a:rPr lang="en-US" sz="2900" b="1" i="1" dirty="0">
                <a:solidFill>
                  <a:srgbClr val="CC3300"/>
                </a:solidFill>
                <a:latin typeface="Calibri" pitchFamily="34" charset="0"/>
                <a:cs typeface="Calibri" pitchFamily="34" charset="0"/>
              </a:rPr>
              <a:t>“I am able to destroy the temple of God, and to rebuild it in three days.‘</a:t>
            </a:r>
            <a:endParaRPr lang="en-US" sz="2900" dirty="0">
              <a:solidFill>
                <a:srgbClr val="CC3300"/>
              </a:solidFill>
              <a:latin typeface="Calibri" pitchFamily="34" charset="0"/>
              <a:cs typeface="Calibri" pitchFamily="34" charset="0"/>
            </a:endParaRPr>
          </a:p>
        </p:txBody>
      </p:sp>
      <p:sp>
        <p:nvSpPr>
          <p:cNvPr id="12" name="TextBox 11"/>
          <p:cNvSpPr txBox="1"/>
          <p:nvPr/>
        </p:nvSpPr>
        <p:spPr>
          <a:xfrm>
            <a:off x="2933700" y="2844800"/>
            <a:ext cx="1790700" cy="523220"/>
          </a:xfrm>
          <a:prstGeom prst="rect">
            <a:avLst/>
          </a:prstGeom>
          <a:noFill/>
        </p:spPr>
        <p:txBody>
          <a:bodyPr wrap="square" rtlCol="0">
            <a:spAutoFit/>
          </a:bodyPr>
          <a:lstStyle/>
          <a:p>
            <a:r>
              <a:rPr lang="en-US" sz="2800" b="1" dirty="0">
                <a:solidFill>
                  <a:srgbClr val="FF0000"/>
                </a:solidFill>
              </a:rPr>
              <a:t>FALSE</a:t>
            </a:r>
          </a:p>
        </p:txBody>
      </p:sp>
      <p:sp>
        <p:nvSpPr>
          <p:cNvPr id="13" name="TextBox 12"/>
          <p:cNvSpPr txBox="1"/>
          <p:nvPr/>
        </p:nvSpPr>
        <p:spPr>
          <a:xfrm>
            <a:off x="368300" y="3302000"/>
            <a:ext cx="8509000" cy="1877437"/>
          </a:xfrm>
          <a:prstGeom prst="rect">
            <a:avLst/>
          </a:prstGeom>
          <a:noFill/>
        </p:spPr>
        <p:txBody>
          <a:bodyPr wrap="square" rtlCol="0">
            <a:spAutoFit/>
          </a:bodyPr>
          <a:lstStyle/>
          <a:p>
            <a:pPr lvl="0"/>
            <a:r>
              <a:rPr lang="en-US" sz="2900" b="1" dirty="0">
                <a:solidFill>
                  <a:srgbClr val="FF0000"/>
                </a:solidFill>
                <a:cs typeface="Calibri" pitchFamily="34" charset="0"/>
              </a:rPr>
              <a:t>Mk. 14:58</a:t>
            </a:r>
          </a:p>
          <a:p>
            <a:pPr lvl="0"/>
            <a:r>
              <a:rPr lang="en-US" sz="2900" b="1" i="1" dirty="0">
                <a:solidFill>
                  <a:prstClr val="black"/>
                </a:solidFill>
                <a:latin typeface="Calibri" pitchFamily="34" charset="0"/>
                <a:cs typeface="Calibri" pitchFamily="34" charset="0"/>
              </a:rPr>
              <a:t>"We heard him say, </a:t>
            </a:r>
            <a:r>
              <a:rPr lang="en-US" sz="2900" b="1" i="1" dirty="0">
                <a:solidFill>
                  <a:srgbClr val="CC3300"/>
                </a:solidFill>
                <a:latin typeface="Calibri" pitchFamily="34" charset="0"/>
                <a:cs typeface="Calibri" pitchFamily="34" charset="0"/>
              </a:rPr>
              <a:t>'I will destroy this temple that is made with hands, and in three days I will build another, not made with hands.'" </a:t>
            </a:r>
          </a:p>
        </p:txBody>
      </p:sp>
      <p:sp>
        <p:nvSpPr>
          <p:cNvPr id="14" name="TextBox 13"/>
          <p:cNvSpPr txBox="1"/>
          <p:nvPr/>
        </p:nvSpPr>
        <p:spPr>
          <a:xfrm>
            <a:off x="5562600" y="4648200"/>
            <a:ext cx="1790700" cy="523220"/>
          </a:xfrm>
          <a:prstGeom prst="rect">
            <a:avLst/>
          </a:prstGeom>
          <a:noFill/>
        </p:spPr>
        <p:txBody>
          <a:bodyPr wrap="square" rtlCol="0">
            <a:spAutoFit/>
          </a:bodyPr>
          <a:lstStyle/>
          <a:p>
            <a:r>
              <a:rPr lang="en-US" sz="2800" b="1" dirty="0">
                <a:solidFill>
                  <a:srgbClr val="FF0000"/>
                </a:solidFill>
              </a:rPr>
              <a:t>FALSE</a:t>
            </a:r>
          </a:p>
        </p:txBody>
      </p:sp>
      <p:sp>
        <p:nvSpPr>
          <p:cNvPr id="15" name="TextBox 14"/>
          <p:cNvSpPr txBox="1"/>
          <p:nvPr/>
        </p:nvSpPr>
        <p:spPr>
          <a:xfrm>
            <a:off x="419100" y="5041900"/>
            <a:ext cx="8394700" cy="1431161"/>
          </a:xfrm>
          <a:prstGeom prst="rect">
            <a:avLst/>
          </a:prstGeom>
          <a:noFill/>
        </p:spPr>
        <p:txBody>
          <a:bodyPr wrap="square" rtlCol="0">
            <a:spAutoFit/>
          </a:bodyPr>
          <a:lstStyle/>
          <a:p>
            <a:pPr lvl="0"/>
            <a:r>
              <a:rPr lang="en-US" sz="2900" b="1" dirty="0" err="1">
                <a:solidFill>
                  <a:srgbClr val="FF0000"/>
                </a:solidFill>
                <a:cs typeface="Calibri" pitchFamily="34" charset="0"/>
              </a:rPr>
              <a:t>Jn</a:t>
            </a:r>
            <a:r>
              <a:rPr lang="en-US" sz="2900" b="1" dirty="0">
                <a:solidFill>
                  <a:srgbClr val="FF0000"/>
                </a:solidFill>
                <a:cs typeface="Calibri" pitchFamily="34" charset="0"/>
              </a:rPr>
              <a:t> 2:19</a:t>
            </a:r>
          </a:p>
          <a:p>
            <a:pPr lvl="0"/>
            <a:r>
              <a:rPr lang="en-US" sz="2900" b="1" i="1" dirty="0">
                <a:solidFill>
                  <a:prstClr val="black"/>
                </a:solidFill>
                <a:latin typeface="Calibri" pitchFamily="34" charset="0"/>
                <a:cs typeface="Calibri" pitchFamily="34" charset="0"/>
              </a:rPr>
              <a:t>Jesus answered them, </a:t>
            </a:r>
            <a:r>
              <a:rPr lang="en-US" sz="2900" b="1" i="1" dirty="0">
                <a:solidFill>
                  <a:srgbClr val="CC3300"/>
                </a:solidFill>
                <a:latin typeface="Calibri" pitchFamily="34" charset="0"/>
                <a:cs typeface="Calibri" pitchFamily="34" charset="0"/>
              </a:rPr>
              <a:t>"Destroy this temple, and in three days I will raise it up." </a:t>
            </a:r>
            <a:endParaRPr lang="en-US" sz="2900" b="1" i="1" dirty="0">
              <a:solidFill>
                <a:srgbClr val="CC33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16" name="TextBox 15"/>
          <p:cNvSpPr txBox="1"/>
          <p:nvPr/>
        </p:nvSpPr>
        <p:spPr>
          <a:xfrm>
            <a:off x="5054600" y="5994400"/>
            <a:ext cx="1790700" cy="523220"/>
          </a:xfrm>
          <a:prstGeom prst="rect">
            <a:avLst/>
          </a:prstGeom>
          <a:noFill/>
        </p:spPr>
        <p:txBody>
          <a:bodyPr wrap="square" rtlCol="0">
            <a:spAutoFit/>
          </a:bodyPr>
          <a:lstStyle/>
          <a:p>
            <a:r>
              <a:rPr lang="en-US" sz="2800" b="1" dirty="0">
                <a:solidFill>
                  <a:srgbClr val="FF0000"/>
                </a:solidFill>
              </a:rPr>
              <a:t>TRUE</a:t>
            </a:r>
          </a:p>
        </p:txBody>
      </p:sp>
      <p:sp>
        <p:nvSpPr>
          <p:cNvPr id="8" name="TextBox 7"/>
          <p:cNvSpPr txBox="1"/>
          <p:nvPr/>
        </p:nvSpPr>
        <p:spPr>
          <a:xfrm>
            <a:off x="475129" y="2994211"/>
            <a:ext cx="7960660" cy="2062103"/>
          </a:xfrm>
          <a:prstGeom prst="rect">
            <a:avLst/>
          </a:prstGeom>
          <a:blipFill>
            <a:blip r:embed="rId2"/>
            <a:tile tx="0" ty="0" sx="100000" sy="100000" flip="none" algn="tl"/>
          </a:blipFill>
          <a:ln w="25400">
            <a:solidFill>
              <a:schemeClr val="tx1"/>
            </a:solidFill>
          </a:ln>
        </p:spPr>
        <p:txBody>
          <a:bodyPr wrap="square" rtlCol="0">
            <a:spAutoFit/>
          </a:bodyPr>
          <a:lstStyle/>
          <a:p>
            <a:endParaRPr lang="en-US" sz="800" b="1" dirty="0">
              <a:solidFill>
                <a:srgbClr val="FF0000"/>
              </a:solidFill>
            </a:endParaRPr>
          </a:p>
          <a:p>
            <a:r>
              <a:rPr lang="en-US" sz="2800" b="1" dirty="0">
                <a:solidFill>
                  <a:srgbClr val="FF0000"/>
                </a:solidFill>
              </a:rPr>
              <a:t>Jn 2:20  </a:t>
            </a:r>
            <a:r>
              <a:rPr lang="en-US" sz="2800" b="1" i="1" dirty="0">
                <a:latin typeface="Calibri" pitchFamily="34" charset="0"/>
                <a:cs typeface="Calibri" pitchFamily="34" charset="0"/>
              </a:rPr>
              <a:t>Then the Jews said, "It has taken forty-six years to build this temple, and will You raise it up in three days?" </a:t>
            </a:r>
          </a:p>
          <a:p>
            <a:r>
              <a:rPr lang="en-US" sz="2800" b="1" dirty="0">
                <a:solidFill>
                  <a:srgbClr val="FF0000"/>
                </a:solidFill>
                <a:latin typeface="+mj-lt"/>
                <a:cs typeface="Calibri" pitchFamily="34" charset="0"/>
              </a:rPr>
              <a:t>:21  </a:t>
            </a:r>
            <a:r>
              <a:rPr lang="en-US" sz="2800" b="1" i="1" dirty="0">
                <a:latin typeface="Calibri" pitchFamily="34" charset="0"/>
                <a:cs typeface="Calibri" pitchFamily="34" charset="0"/>
              </a:rPr>
              <a:t>But </a:t>
            </a:r>
            <a:r>
              <a:rPr lang="en-US" sz="2800" b="1" i="1" dirty="0">
                <a:solidFill>
                  <a:srgbClr val="FF0000"/>
                </a:solidFill>
                <a:latin typeface="Calibri" pitchFamily="34" charset="0"/>
                <a:cs typeface="Calibri" pitchFamily="34" charset="0"/>
              </a:rPr>
              <a:t>He was speaking of the temple of His body</a:t>
            </a:r>
            <a:r>
              <a:rPr lang="en-US" sz="2800" b="1" i="1" dirty="0">
                <a:latin typeface="Calibri" pitchFamily="34" charset="0"/>
                <a:cs typeface="Calibri" pitchFamily="34" charset="0"/>
              </a:rPr>
              <a:t>.</a:t>
            </a:r>
          </a:p>
          <a:p>
            <a:r>
              <a:rPr lang="en-US" sz="800" b="1" i="1" dirty="0">
                <a:latin typeface="Calibri" pitchFamily="34" charset="0"/>
                <a:cs typeface="Calibri" pitchFamily="34" charset="0"/>
              </a:rPr>
              <a:t> </a:t>
            </a:r>
          </a:p>
        </p:txBody>
      </p:sp>
    </p:spTree>
    <p:extLst>
      <p:ext uri="{BB962C8B-B14F-4D97-AF65-F5344CB8AC3E}">
        <p14:creationId xmlns:p14="http://schemas.microsoft.com/office/powerpoint/2010/main" val="372273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1000" fill="hold"/>
                                        <p:tgtEl>
                                          <p:spTgt spid="6"/>
                                        </p:tgtEl>
                                        <p:attrNameLst>
                                          <p:attrName>ppt_x</p:attrName>
                                        </p:attrNameLst>
                                      </p:cBhvr>
                                      <p:tavLst>
                                        <p:tav tm="0">
                                          <p:val>
                                            <p:strVal val="1+#ppt_w/2"/>
                                          </p:val>
                                        </p:tav>
                                        <p:tav tm="100000">
                                          <p:val>
                                            <p:strVal val="#ppt_x"/>
                                          </p:val>
                                        </p:tav>
                                      </p:tavLst>
                                    </p:anim>
                                    <p:anim calcmode="lin" valueType="num">
                                      <p:cBhvr additive="base">
                                        <p:cTn id="19" dur="1000" fill="hold"/>
                                        <p:tgtEl>
                                          <p:spTgt spid="6"/>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1000" fill="hold"/>
                                        <p:tgtEl>
                                          <p:spTgt spid="7"/>
                                        </p:tgtEl>
                                        <p:attrNameLst>
                                          <p:attrName>ppt_x</p:attrName>
                                        </p:attrNameLst>
                                      </p:cBhvr>
                                      <p:tavLst>
                                        <p:tav tm="0">
                                          <p:val>
                                            <p:strVal val="#ppt_x"/>
                                          </p:val>
                                        </p:tav>
                                        <p:tav tm="100000">
                                          <p:val>
                                            <p:strVal val="#ppt_x"/>
                                          </p:val>
                                        </p:tav>
                                      </p:tavLst>
                                    </p:anim>
                                    <p:anim calcmode="lin" valueType="num">
                                      <p:cBhvr additive="base">
                                        <p:cTn id="30"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2000" fill="hold"/>
                                        <p:tgtEl>
                                          <p:spTgt spid="11"/>
                                        </p:tgtEl>
                                        <p:attrNameLst>
                                          <p:attrName>ppt_x</p:attrName>
                                        </p:attrNameLst>
                                      </p:cBhvr>
                                      <p:tavLst>
                                        <p:tav tm="0">
                                          <p:val>
                                            <p:strVal val="#ppt_x"/>
                                          </p:val>
                                        </p:tav>
                                        <p:tav tm="100000">
                                          <p:val>
                                            <p:strVal val="#ppt_x"/>
                                          </p:val>
                                        </p:tav>
                                      </p:tavLst>
                                    </p:anim>
                                    <p:anim calcmode="lin" valueType="num">
                                      <p:cBhvr additive="base">
                                        <p:cTn id="36"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1000" fill="hold"/>
                                        <p:tgtEl>
                                          <p:spTgt spid="13"/>
                                        </p:tgtEl>
                                        <p:attrNameLst>
                                          <p:attrName>ppt_x</p:attrName>
                                        </p:attrNameLst>
                                      </p:cBhvr>
                                      <p:tavLst>
                                        <p:tav tm="0">
                                          <p:val>
                                            <p:strVal val="#ppt_x"/>
                                          </p:val>
                                        </p:tav>
                                        <p:tav tm="100000">
                                          <p:val>
                                            <p:strVal val="#ppt_x"/>
                                          </p:val>
                                        </p:tav>
                                      </p:tavLst>
                                    </p:anim>
                                    <p:anim calcmode="lin" valueType="num">
                                      <p:cBhvr additive="base">
                                        <p:cTn id="42"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1000" fill="hold"/>
                                        <p:tgtEl>
                                          <p:spTgt spid="15"/>
                                        </p:tgtEl>
                                        <p:attrNameLst>
                                          <p:attrName>ppt_x</p:attrName>
                                        </p:attrNameLst>
                                      </p:cBhvr>
                                      <p:tavLst>
                                        <p:tav tm="0">
                                          <p:val>
                                            <p:strVal val="#ppt_x"/>
                                          </p:val>
                                        </p:tav>
                                        <p:tav tm="100000">
                                          <p:val>
                                            <p:strVal val="#ppt_x"/>
                                          </p:val>
                                        </p:tav>
                                      </p:tavLst>
                                    </p:anim>
                                    <p:anim calcmode="lin" valueType="num">
                                      <p:cBhvr additive="base">
                                        <p:cTn id="48"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6"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1000" fill="hold"/>
                                        <p:tgtEl>
                                          <p:spTgt spid="12"/>
                                        </p:tgtEl>
                                        <p:attrNameLst>
                                          <p:attrName>ppt_x</p:attrName>
                                        </p:attrNameLst>
                                      </p:cBhvr>
                                      <p:tavLst>
                                        <p:tav tm="0">
                                          <p:val>
                                            <p:strVal val="1+#ppt_w/2"/>
                                          </p:val>
                                        </p:tav>
                                        <p:tav tm="100000">
                                          <p:val>
                                            <p:strVal val="#ppt_x"/>
                                          </p:val>
                                        </p:tav>
                                      </p:tavLst>
                                    </p:anim>
                                    <p:anim calcmode="lin" valueType="num">
                                      <p:cBhvr additive="base">
                                        <p:cTn id="54" dur="1000" fill="hold"/>
                                        <p:tgtEl>
                                          <p:spTgt spid="12"/>
                                        </p:tgtEl>
                                        <p:attrNameLst>
                                          <p:attrName>ppt_y</p:attrName>
                                        </p:attrNameLst>
                                      </p:cBhvr>
                                      <p:tavLst>
                                        <p:tav tm="0">
                                          <p:val>
                                            <p:strVal val="1+#ppt_h/2"/>
                                          </p:val>
                                        </p:tav>
                                        <p:tav tm="100000">
                                          <p:val>
                                            <p:strVal val="#ppt_y"/>
                                          </p:val>
                                        </p:tav>
                                      </p:tavLst>
                                    </p:anim>
                                  </p:childTnLst>
                                </p:cTn>
                              </p:par>
                            </p:childTnLst>
                          </p:cTn>
                        </p:par>
                        <p:par>
                          <p:cTn id="55" fill="hold">
                            <p:stCondLst>
                              <p:cond delay="1000"/>
                            </p:stCondLst>
                            <p:childTnLst>
                              <p:par>
                                <p:cTn id="56" presetID="2" presetClass="entr" presetSubtype="6"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1000" fill="hold"/>
                                        <p:tgtEl>
                                          <p:spTgt spid="14"/>
                                        </p:tgtEl>
                                        <p:attrNameLst>
                                          <p:attrName>ppt_x</p:attrName>
                                        </p:attrNameLst>
                                      </p:cBhvr>
                                      <p:tavLst>
                                        <p:tav tm="0">
                                          <p:val>
                                            <p:strVal val="1+#ppt_w/2"/>
                                          </p:val>
                                        </p:tav>
                                        <p:tav tm="100000">
                                          <p:val>
                                            <p:strVal val="#ppt_x"/>
                                          </p:val>
                                        </p:tav>
                                      </p:tavLst>
                                    </p:anim>
                                    <p:anim calcmode="lin" valueType="num">
                                      <p:cBhvr additive="base">
                                        <p:cTn id="59" dur="1000" fill="hold"/>
                                        <p:tgtEl>
                                          <p:spTgt spid="14"/>
                                        </p:tgtEl>
                                        <p:attrNameLst>
                                          <p:attrName>ppt_y</p:attrName>
                                        </p:attrNameLst>
                                      </p:cBhvr>
                                      <p:tavLst>
                                        <p:tav tm="0">
                                          <p:val>
                                            <p:strVal val="1+#ppt_h/2"/>
                                          </p:val>
                                        </p:tav>
                                        <p:tav tm="100000">
                                          <p:val>
                                            <p:strVal val="#ppt_y"/>
                                          </p:val>
                                        </p:tav>
                                      </p:tavLst>
                                    </p:anim>
                                  </p:childTnLst>
                                </p:cTn>
                              </p:par>
                            </p:childTnLst>
                          </p:cTn>
                        </p:par>
                        <p:par>
                          <p:cTn id="60" fill="hold">
                            <p:stCondLst>
                              <p:cond delay="2000"/>
                            </p:stCondLst>
                            <p:childTnLst>
                              <p:par>
                                <p:cTn id="61" presetID="2" presetClass="entr" presetSubtype="6" fill="hold" grpId="0" nodeType="after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1000" fill="hold"/>
                                        <p:tgtEl>
                                          <p:spTgt spid="16"/>
                                        </p:tgtEl>
                                        <p:attrNameLst>
                                          <p:attrName>ppt_x</p:attrName>
                                        </p:attrNameLst>
                                      </p:cBhvr>
                                      <p:tavLst>
                                        <p:tav tm="0">
                                          <p:val>
                                            <p:strVal val="1+#ppt_w/2"/>
                                          </p:val>
                                        </p:tav>
                                        <p:tav tm="100000">
                                          <p:val>
                                            <p:strVal val="#ppt_x"/>
                                          </p:val>
                                        </p:tav>
                                      </p:tavLst>
                                    </p:anim>
                                    <p:anim calcmode="lin" valueType="num">
                                      <p:cBhvr additive="base">
                                        <p:cTn id="64"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6"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additive="base">
                                        <p:cTn id="69" dur="500" fill="hold"/>
                                        <p:tgtEl>
                                          <p:spTgt spid="8"/>
                                        </p:tgtEl>
                                        <p:attrNameLst>
                                          <p:attrName>ppt_x</p:attrName>
                                        </p:attrNameLst>
                                      </p:cBhvr>
                                      <p:tavLst>
                                        <p:tav tm="0">
                                          <p:val>
                                            <p:strVal val="1+#ppt_w/2"/>
                                          </p:val>
                                        </p:tav>
                                        <p:tav tm="100000">
                                          <p:val>
                                            <p:strVal val="#ppt_x"/>
                                          </p:val>
                                        </p:tav>
                                      </p:tavLst>
                                    </p:anim>
                                    <p:anim calcmode="lin" valueType="num">
                                      <p:cBhvr additive="base">
                                        <p:cTn id="7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animBg="1"/>
      <p:bldP spid="7" grpId="0" animBg="1"/>
      <p:bldP spid="11" grpId="0"/>
      <p:bldP spid="12" grpId="0"/>
      <p:bldP spid="13" grpId="0"/>
      <p:bldP spid="14" grpId="0"/>
      <p:bldP spid="15" grpId="0"/>
      <p:bldP spid="16" grpId="0"/>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241300" y="1310752"/>
            <a:ext cx="8763000" cy="2323713"/>
          </a:xfrm>
          <a:prstGeom prst="rect">
            <a:avLst/>
          </a:prstGeom>
          <a:noFill/>
        </p:spPr>
        <p:txBody>
          <a:bodyPr wrap="square" rtlCol="0">
            <a:spAutoFit/>
          </a:bodyPr>
          <a:lstStyle/>
          <a:p>
            <a:r>
              <a:rPr lang="en-US" sz="2900" b="1" i="1" dirty="0">
                <a:latin typeface="Calibri" pitchFamily="34" charset="0"/>
                <a:cs typeface="Calibri" pitchFamily="34" charset="0"/>
              </a:rPr>
              <a:t>57 Then those who had seized Jesus led him to Caiaphas the high priest, where the scribes and the elders had gathered. … 59 </a:t>
            </a:r>
            <a:r>
              <a:rPr lang="en-US" sz="2900" b="1" i="1" dirty="0">
                <a:solidFill>
                  <a:srgbClr val="8803BD"/>
                </a:solidFill>
                <a:latin typeface="Calibri" pitchFamily="34" charset="0"/>
                <a:cs typeface="Calibri" pitchFamily="34" charset="0"/>
              </a:rPr>
              <a:t>Now the chief priests and the whole Council were seeking false testimony against Jesus that they might put him to death,</a:t>
            </a:r>
            <a:r>
              <a:rPr lang="en-US" sz="2800" b="1" i="1" dirty="0">
                <a:solidFill>
                  <a:srgbClr val="002060"/>
                </a:solidFill>
                <a:latin typeface="Calibri" pitchFamily="34" charset="0"/>
                <a:cs typeface="Calibri" pitchFamily="34" charset="0"/>
              </a:rPr>
              <a:t>   </a:t>
            </a:r>
          </a:p>
        </p:txBody>
      </p:sp>
      <p:sp>
        <p:nvSpPr>
          <p:cNvPr id="4" name="TextBox 3"/>
          <p:cNvSpPr txBox="1"/>
          <p:nvPr/>
        </p:nvSpPr>
        <p:spPr>
          <a:xfrm>
            <a:off x="158750" y="3063240"/>
            <a:ext cx="8896350" cy="2332946"/>
          </a:xfrm>
          <a:prstGeom prst="rect">
            <a:avLst/>
          </a:prstGeom>
          <a:noFill/>
        </p:spPr>
        <p:txBody>
          <a:bodyPr wrap="square" tIns="54864" rtlCol="0">
            <a:spAutoFit/>
          </a:bodyPr>
          <a:lstStyle/>
          <a:p>
            <a:pPr lvl="0"/>
            <a:r>
              <a:rPr lang="en-US" sz="2900" b="1" i="1" dirty="0">
                <a:solidFill>
                  <a:srgbClr val="002060"/>
                </a:solidFill>
                <a:latin typeface="Calibri" pitchFamily="34" charset="0"/>
                <a:cs typeface="Calibri" pitchFamily="34" charset="0"/>
              </a:rPr>
              <a:t>                                                        </a:t>
            </a:r>
            <a:r>
              <a:rPr lang="en-US" sz="2900" b="1" i="1" dirty="0">
                <a:latin typeface="Calibri" pitchFamily="34" charset="0"/>
                <a:cs typeface="Calibri" pitchFamily="34" charset="0"/>
              </a:rPr>
              <a:t>60 </a:t>
            </a:r>
            <a:r>
              <a:rPr lang="en-US" sz="2900" b="1" i="1" dirty="0">
                <a:solidFill>
                  <a:srgbClr val="8803BD"/>
                </a:solidFill>
                <a:latin typeface="Calibri" pitchFamily="34" charset="0"/>
                <a:cs typeface="Calibri" pitchFamily="34" charset="0"/>
              </a:rPr>
              <a:t>but they found none, </a:t>
            </a:r>
            <a:r>
              <a:rPr lang="en-US" sz="2900" b="1" i="1" dirty="0">
                <a:solidFill>
                  <a:prstClr val="black"/>
                </a:solidFill>
                <a:latin typeface="Calibri" pitchFamily="34" charset="0"/>
                <a:cs typeface="Calibri" pitchFamily="34" charset="0"/>
              </a:rPr>
              <a:t>though many false witnesses came forward. </a:t>
            </a:r>
            <a:r>
              <a:rPr lang="en-US" sz="2900" b="1" i="1" dirty="0">
                <a:solidFill>
                  <a:srgbClr val="8803BD"/>
                </a:solidFill>
                <a:latin typeface="Calibri" pitchFamily="34" charset="0"/>
                <a:cs typeface="Calibri" pitchFamily="34" charset="0"/>
              </a:rPr>
              <a:t>At last two came forward  </a:t>
            </a:r>
            <a:r>
              <a:rPr lang="en-US" sz="2900" b="1" i="1" dirty="0">
                <a:latin typeface="Calibri" pitchFamily="34" charset="0"/>
                <a:cs typeface="Calibri" pitchFamily="34" charset="0"/>
              </a:rPr>
              <a:t>61</a:t>
            </a:r>
            <a:r>
              <a:rPr lang="en-US" sz="2900" b="1" i="1" dirty="0">
                <a:solidFill>
                  <a:srgbClr val="8803BD"/>
                </a:solidFill>
                <a:latin typeface="Calibri" pitchFamily="34" charset="0"/>
                <a:cs typeface="Calibri" pitchFamily="34" charset="0"/>
              </a:rPr>
              <a:t> and said,</a:t>
            </a:r>
            <a:r>
              <a:rPr lang="en-US" sz="2900" b="1" i="1" dirty="0">
                <a:latin typeface="Calibri" pitchFamily="34" charset="0"/>
                <a:cs typeface="Calibri" pitchFamily="34" charset="0"/>
              </a:rPr>
              <a:t> "This m</a:t>
            </a:r>
            <a:r>
              <a:rPr lang="en-US" sz="2900" b="1" i="1" dirty="0">
                <a:solidFill>
                  <a:prstClr val="black"/>
                </a:solidFill>
                <a:latin typeface="Calibri" pitchFamily="34" charset="0"/>
                <a:cs typeface="Calibri" pitchFamily="34" charset="0"/>
              </a:rPr>
              <a:t>an said, 'I am able to destroy the temple of God, and to rebuild it in three days.'</a:t>
            </a:r>
            <a:endParaRPr lang="en-US" sz="2900" b="1" i="1" dirty="0">
              <a:solidFill>
                <a:prstClr val="black"/>
              </a:solidFill>
              <a:effectLst>
                <a:outerShdw blurRad="38100" dist="38100" dir="2700000" algn="tl">
                  <a:srgbClr val="000000">
                    <a:alpha val="43137"/>
                  </a:srgbClr>
                </a:outerShdw>
              </a:effectLst>
              <a:latin typeface="Calibri" pitchFamily="34" charset="0"/>
              <a:cs typeface="Calibri" pitchFamily="34" charset="0"/>
            </a:endParaRPr>
          </a:p>
        </p:txBody>
      </p:sp>
      <p:sp>
        <p:nvSpPr>
          <p:cNvPr id="5" name="TextBox 4"/>
          <p:cNvSpPr txBox="1"/>
          <p:nvPr/>
        </p:nvSpPr>
        <p:spPr>
          <a:xfrm>
            <a:off x="241300" y="779907"/>
            <a:ext cx="8661400" cy="646331"/>
          </a:xfrm>
          <a:prstGeom prst="rect">
            <a:avLst/>
          </a:prstGeom>
          <a:noFill/>
        </p:spPr>
        <p:txBody>
          <a:bodyPr wrap="square" rtlCol="0">
            <a:spAutoFit/>
          </a:bodyPr>
          <a:lstStyle/>
          <a:p>
            <a:pPr lvl="0"/>
            <a:r>
              <a:rPr lang="en-US" sz="3600" b="1" u="sng" dirty="0">
                <a:solidFill>
                  <a:srgbClr val="FF0000"/>
                </a:solidFill>
              </a:rPr>
              <a:t>The Second Trial</a:t>
            </a:r>
            <a:r>
              <a:rPr lang="en-US" sz="3600" b="1" dirty="0">
                <a:solidFill>
                  <a:srgbClr val="FF0000"/>
                </a:solidFill>
              </a:rPr>
              <a:t>  </a:t>
            </a:r>
            <a:r>
              <a:rPr lang="en-US" sz="2800" b="1" dirty="0">
                <a:solidFill>
                  <a:prstClr val="black"/>
                </a:solidFill>
              </a:rPr>
              <a:t>Mt 26:57-68  </a:t>
            </a:r>
            <a:r>
              <a:rPr lang="en-US" b="1" dirty="0">
                <a:solidFill>
                  <a:prstClr val="black"/>
                </a:solidFill>
              </a:rPr>
              <a:t>(Mk 14:55-65; </a:t>
            </a:r>
            <a:r>
              <a:rPr lang="en-US" b="1" dirty="0" err="1">
                <a:solidFill>
                  <a:prstClr val="black"/>
                </a:solidFill>
              </a:rPr>
              <a:t>Lk</a:t>
            </a:r>
            <a:r>
              <a:rPr lang="en-US" b="1" dirty="0">
                <a:solidFill>
                  <a:prstClr val="black"/>
                </a:solidFill>
              </a:rPr>
              <a:t> 22:63-65)</a:t>
            </a:r>
          </a:p>
        </p:txBody>
      </p:sp>
      <p:sp>
        <p:nvSpPr>
          <p:cNvPr id="7" name="TextBox 6"/>
          <p:cNvSpPr txBox="1"/>
          <p:nvPr/>
        </p:nvSpPr>
        <p:spPr>
          <a:xfrm>
            <a:off x="152400" y="4827735"/>
            <a:ext cx="8807450" cy="1431161"/>
          </a:xfrm>
          <a:prstGeom prst="rect">
            <a:avLst/>
          </a:prstGeom>
          <a:noFill/>
        </p:spPr>
        <p:txBody>
          <a:bodyPr wrap="square" rtlCol="0">
            <a:spAutoFit/>
          </a:bodyPr>
          <a:lstStyle/>
          <a:p>
            <a:r>
              <a:rPr lang="en-US" sz="2900" b="1" i="1" dirty="0">
                <a:latin typeface="Calibri" pitchFamily="34" charset="0"/>
                <a:cs typeface="Calibri" pitchFamily="34" charset="0"/>
              </a:rPr>
              <a:t>              62  And the high priest stood up and said, "Have you no answer to make? What is it that these men testify against you?“  63 </a:t>
            </a:r>
            <a:r>
              <a:rPr lang="en-US" sz="2900" b="1" i="1" dirty="0">
                <a:solidFill>
                  <a:srgbClr val="8803BD"/>
                </a:solidFill>
                <a:latin typeface="Calibri" pitchFamily="34" charset="0"/>
                <a:cs typeface="Calibri" pitchFamily="34" charset="0"/>
              </a:rPr>
              <a:t>But Jesus remained silent. </a:t>
            </a:r>
            <a:endParaRPr lang="en-US" sz="2800" b="1" i="1" dirty="0">
              <a:solidFill>
                <a:srgbClr val="8803BD"/>
              </a:solidFill>
              <a:effectLst>
                <a:outerShdw blurRad="38100" dist="38100" dir="2700000" algn="tl">
                  <a:srgbClr val="000000">
                    <a:alpha val="43137"/>
                  </a:srgbClr>
                </a:outerShdw>
              </a:effectLst>
              <a:latin typeface="Calibri" pitchFamily="34" charset="0"/>
              <a:cs typeface="Calibri" pitchFamily="34" charset="0"/>
            </a:endParaRPr>
          </a:p>
        </p:txBody>
      </p:sp>
      <p:sp>
        <p:nvSpPr>
          <p:cNvPr id="10" name="TextBox 9"/>
          <p:cNvSpPr txBox="1"/>
          <p:nvPr/>
        </p:nvSpPr>
        <p:spPr>
          <a:xfrm>
            <a:off x="165100" y="6488668"/>
            <a:ext cx="292100" cy="369332"/>
          </a:xfrm>
          <a:prstGeom prst="rect">
            <a:avLst/>
          </a:prstGeom>
          <a:noFill/>
        </p:spPr>
        <p:txBody>
          <a:bodyPr wrap="square" rtlCol="0">
            <a:spAutoFit/>
          </a:bodyPr>
          <a:lstStyle/>
          <a:p>
            <a:r>
              <a:rPr lang="en-US" dirty="0">
                <a:solidFill>
                  <a:schemeClr val="bg1"/>
                </a:solidFill>
              </a:rPr>
              <a:t>b</a:t>
            </a:r>
          </a:p>
        </p:txBody>
      </p:sp>
    </p:spTree>
    <p:extLst>
      <p:ext uri="{BB962C8B-B14F-4D97-AF65-F5344CB8AC3E}">
        <p14:creationId xmlns:p14="http://schemas.microsoft.com/office/powerpoint/2010/main" val="273000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0"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81000" y="1478280"/>
            <a:ext cx="8763000" cy="1477328"/>
          </a:xfrm>
          <a:prstGeom prst="rect">
            <a:avLst/>
          </a:prstGeom>
          <a:noFill/>
        </p:spPr>
        <p:txBody>
          <a:bodyPr wrap="square" tIns="91440" rtlCol="0">
            <a:spAutoFit/>
          </a:bodyPr>
          <a:lstStyle/>
          <a:p>
            <a:pPr lvl="0"/>
            <a:r>
              <a:rPr lang="en-US" sz="2900" b="1" i="1" dirty="0">
                <a:solidFill>
                  <a:prstClr val="black"/>
                </a:solidFill>
                <a:latin typeface="Calibri" pitchFamily="34" charset="0"/>
                <a:cs typeface="Calibri" pitchFamily="34" charset="0"/>
              </a:rPr>
              <a:t>63 “… And the high priest said to him,</a:t>
            </a:r>
            <a:r>
              <a:rPr lang="en-US" sz="2900" b="1" i="1" dirty="0">
                <a:solidFill>
                  <a:srgbClr val="002060"/>
                </a:solidFill>
                <a:latin typeface="Calibri" pitchFamily="34" charset="0"/>
                <a:cs typeface="Calibri" pitchFamily="34" charset="0"/>
              </a:rPr>
              <a:t> </a:t>
            </a:r>
            <a:r>
              <a:rPr lang="en-US" sz="2900" b="1" i="1" dirty="0">
                <a:solidFill>
                  <a:srgbClr val="8803BD"/>
                </a:solidFill>
                <a:latin typeface="Calibri" pitchFamily="34" charset="0"/>
                <a:cs typeface="Calibri" pitchFamily="34" charset="0"/>
              </a:rPr>
              <a:t>"I adjure you by the living God, tell us if you are the Christ, the Son of God."</a:t>
            </a:r>
          </a:p>
        </p:txBody>
      </p:sp>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Second Trial</a:t>
            </a:r>
            <a:r>
              <a:rPr lang="en-US" sz="3600" b="1" dirty="0">
                <a:solidFill>
                  <a:srgbClr val="FF0000"/>
                </a:solidFill>
              </a:rPr>
              <a:t>  </a:t>
            </a:r>
            <a:r>
              <a:rPr lang="en-US" sz="2800" b="1" dirty="0"/>
              <a:t>Mt 26:57-68  </a:t>
            </a:r>
            <a:r>
              <a:rPr lang="en-US" b="1" dirty="0"/>
              <a:t>(Mk 14:55-65; </a:t>
            </a:r>
            <a:r>
              <a:rPr lang="en-US" b="1" dirty="0" err="1"/>
              <a:t>Lk</a:t>
            </a:r>
            <a:r>
              <a:rPr lang="en-US" b="1" dirty="0"/>
              <a:t> 22:63-65)</a:t>
            </a:r>
          </a:p>
        </p:txBody>
      </p:sp>
      <p:sp>
        <p:nvSpPr>
          <p:cNvPr id="6" name="TextBox 5"/>
          <p:cNvSpPr txBox="1"/>
          <p:nvPr/>
        </p:nvSpPr>
        <p:spPr>
          <a:xfrm>
            <a:off x="412750" y="2407412"/>
            <a:ext cx="8731250" cy="538609"/>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64 Jesus said to him, </a:t>
            </a:r>
            <a:r>
              <a:rPr lang="en-US" sz="2900" b="1" i="1" dirty="0">
                <a:solidFill>
                  <a:srgbClr val="8803BD"/>
                </a:solidFill>
                <a:latin typeface="Calibri" pitchFamily="34" charset="0"/>
                <a:cs typeface="Calibri" pitchFamily="34" charset="0"/>
              </a:rPr>
              <a:t>"You have said so.”</a:t>
            </a:r>
          </a:p>
        </p:txBody>
      </p:sp>
      <p:sp>
        <p:nvSpPr>
          <p:cNvPr id="7" name="TextBox 6"/>
          <p:cNvSpPr txBox="1"/>
          <p:nvPr/>
        </p:nvSpPr>
        <p:spPr>
          <a:xfrm>
            <a:off x="406400" y="2389124"/>
            <a:ext cx="8737600" cy="1877437"/>
          </a:xfrm>
          <a:prstGeom prst="rect">
            <a:avLst/>
          </a:prstGeom>
          <a:noFill/>
        </p:spPr>
        <p:txBody>
          <a:bodyPr wrap="square" rtlCol="0">
            <a:spAutoFit/>
          </a:bodyPr>
          <a:lstStyle/>
          <a:p>
            <a:pPr lvl="0"/>
            <a:r>
              <a:rPr lang="en-US" sz="2900" b="1" i="1" dirty="0">
                <a:solidFill>
                  <a:srgbClr val="8803BD"/>
                </a:solidFill>
                <a:latin typeface="Calibri" pitchFamily="34" charset="0"/>
                <a:cs typeface="Calibri" pitchFamily="34" charset="0"/>
              </a:rPr>
              <a:t>                                    </a:t>
            </a:r>
            <a:r>
              <a:rPr lang="en-US" sz="2900" b="1" i="1" dirty="0">
                <a:solidFill>
                  <a:prstClr val="black"/>
                </a:solidFill>
                <a:latin typeface="Calibri" pitchFamily="34" charset="0"/>
                <a:cs typeface="Calibri" pitchFamily="34" charset="0"/>
              </a:rPr>
              <a:t>                                                   But I tell you, from now on you will see the Son of Man seated at the right hand of Power and coming on the clouds of heaven."</a:t>
            </a:r>
          </a:p>
        </p:txBody>
      </p:sp>
      <p:sp>
        <p:nvSpPr>
          <p:cNvPr id="8" name="TextBox 7"/>
          <p:cNvSpPr txBox="1"/>
          <p:nvPr/>
        </p:nvSpPr>
        <p:spPr>
          <a:xfrm>
            <a:off x="387350" y="3285109"/>
            <a:ext cx="8553450" cy="3216265"/>
          </a:xfrm>
          <a:prstGeom prst="rect">
            <a:avLst/>
          </a:prstGeom>
          <a:noFill/>
        </p:spPr>
        <p:txBody>
          <a:bodyPr wrap="square" rtlCol="0">
            <a:spAutoFit/>
          </a:bodyPr>
          <a:lstStyle/>
          <a:p>
            <a:pPr lvl="0"/>
            <a:r>
              <a:rPr lang="en-US" sz="2800" b="1" dirty="0">
                <a:solidFill>
                  <a:prstClr val="black"/>
                </a:solidFill>
                <a:cs typeface="Calibri" pitchFamily="34" charset="0"/>
              </a:rPr>
              <a:t>Mk 14:62   </a:t>
            </a:r>
            <a:r>
              <a:rPr lang="en-US" sz="2900" b="1" i="1" dirty="0">
                <a:solidFill>
                  <a:srgbClr val="8803BD"/>
                </a:solidFill>
                <a:latin typeface="Calibri" pitchFamily="34" charset="0"/>
                <a:cs typeface="Calibri" pitchFamily="34" charset="0"/>
              </a:rPr>
              <a:t>”And Jesus said, "I am,”</a:t>
            </a:r>
          </a:p>
          <a:p>
            <a:pPr lvl="0"/>
            <a:r>
              <a:rPr lang="en-US" sz="2800" b="1" dirty="0">
                <a:solidFill>
                  <a:prstClr val="black"/>
                </a:solidFill>
                <a:cs typeface="Calibri" pitchFamily="34" charset="0"/>
              </a:rPr>
              <a:t>Ex  </a:t>
            </a:r>
            <a:r>
              <a:rPr lang="en-US" sz="2900" b="1" dirty="0">
                <a:solidFill>
                  <a:prstClr val="black"/>
                </a:solidFill>
                <a:cs typeface="Calibri" pitchFamily="34" charset="0"/>
              </a:rPr>
              <a:t>3:14</a:t>
            </a:r>
            <a:r>
              <a:rPr lang="en-US" sz="2900" b="1" i="1" dirty="0">
                <a:solidFill>
                  <a:prstClr val="black"/>
                </a:solidFill>
                <a:effectLst>
                  <a:outerShdw blurRad="38100" dist="38100" dir="2700000" algn="tl">
                    <a:srgbClr val="000000">
                      <a:alpha val="43137"/>
                    </a:srgbClr>
                  </a:outerShdw>
                </a:effectLst>
                <a:latin typeface="Calibri" pitchFamily="34" charset="0"/>
                <a:cs typeface="Calibri" pitchFamily="34" charset="0"/>
              </a:rPr>
              <a:t>  </a:t>
            </a:r>
            <a:r>
              <a:rPr lang="en-US" sz="2900" b="1" i="1" dirty="0">
                <a:solidFill>
                  <a:prstClr val="black"/>
                </a:solidFill>
                <a:latin typeface="Calibri" pitchFamily="34" charset="0"/>
                <a:cs typeface="Calibri" pitchFamily="34" charset="0"/>
              </a:rPr>
              <a:t>“God said to Moses, </a:t>
            </a:r>
            <a:r>
              <a:rPr lang="en-US" sz="2900" b="1" i="1" dirty="0">
                <a:solidFill>
                  <a:srgbClr val="8803BD"/>
                </a:solidFill>
                <a:latin typeface="Calibri" pitchFamily="34" charset="0"/>
                <a:cs typeface="Calibri" pitchFamily="34" charset="0"/>
              </a:rPr>
              <a:t>"I AM WHO I AM." </a:t>
            </a:r>
            <a:r>
              <a:rPr lang="en-US" sz="2900" b="1" i="1" dirty="0">
                <a:solidFill>
                  <a:prstClr val="black"/>
                </a:solidFill>
                <a:latin typeface="Calibri" pitchFamily="34" charset="0"/>
                <a:cs typeface="Calibri" pitchFamily="34" charset="0"/>
              </a:rPr>
              <a:t>And he said, "Say this to the people of Israel, </a:t>
            </a:r>
            <a:r>
              <a:rPr lang="en-US" sz="2900" b="1" i="1" dirty="0">
                <a:solidFill>
                  <a:srgbClr val="8803BD"/>
                </a:solidFill>
                <a:latin typeface="Calibri" pitchFamily="34" charset="0"/>
                <a:cs typeface="Calibri" pitchFamily="34" charset="0"/>
              </a:rPr>
              <a:t>'I AM </a:t>
            </a:r>
            <a:r>
              <a:rPr lang="en-US" sz="2900" b="1" i="1" dirty="0">
                <a:solidFill>
                  <a:prstClr val="black"/>
                </a:solidFill>
                <a:latin typeface="Calibri" pitchFamily="34" charset="0"/>
                <a:cs typeface="Calibri" pitchFamily="34" charset="0"/>
              </a:rPr>
              <a:t>has sent me to you.'" </a:t>
            </a:r>
          </a:p>
          <a:p>
            <a:pPr lvl="0"/>
            <a:r>
              <a:rPr lang="en-US" sz="2900" b="1" dirty="0" err="1">
                <a:solidFill>
                  <a:prstClr val="black"/>
                </a:solidFill>
                <a:cs typeface="Calibri" pitchFamily="34" charset="0"/>
              </a:rPr>
              <a:t>Jn</a:t>
            </a:r>
            <a:r>
              <a:rPr lang="en-US" sz="2900" b="1" dirty="0">
                <a:solidFill>
                  <a:prstClr val="black"/>
                </a:solidFill>
                <a:cs typeface="Calibri" pitchFamily="34" charset="0"/>
              </a:rPr>
              <a:t> 18:5-6  </a:t>
            </a:r>
            <a:r>
              <a:rPr lang="en-US" sz="2900" b="1" i="1" dirty="0">
                <a:solidFill>
                  <a:prstClr val="black"/>
                </a:solidFill>
                <a:latin typeface="Calibri" pitchFamily="34" charset="0"/>
                <a:cs typeface="Calibri" pitchFamily="34" charset="0"/>
              </a:rPr>
              <a:t>“Whom do you seek?” …. When Jesus said to them, “</a:t>
            </a:r>
            <a:r>
              <a:rPr lang="en-US" sz="2900" b="1" i="1" dirty="0">
                <a:solidFill>
                  <a:srgbClr val="8803BD"/>
                </a:solidFill>
                <a:latin typeface="Calibri" pitchFamily="34" charset="0"/>
                <a:cs typeface="Calibri" pitchFamily="34" charset="0"/>
              </a:rPr>
              <a:t>I am he</a:t>
            </a:r>
            <a:r>
              <a:rPr lang="en-US" sz="2900" b="1" i="1" dirty="0">
                <a:solidFill>
                  <a:prstClr val="black"/>
                </a:solidFill>
                <a:latin typeface="Calibri" pitchFamily="34" charset="0"/>
                <a:cs typeface="Calibri" pitchFamily="34" charset="0"/>
              </a:rPr>
              <a:t>,” they drew back and fell to the ground.”</a:t>
            </a:r>
          </a:p>
        </p:txBody>
      </p:sp>
      <p:sp>
        <p:nvSpPr>
          <p:cNvPr id="9" name="TextBox 8"/>
          <p:cNvSpPr txBox="1"/>
          <p:nvPr/>
        </p:nvSpPr>
        <p:spPr>
          <a:xfrm>
            <a:off x="406400" y="3727643"/>
            <a:ext cx="8636000" cy="2323713"/>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65 Then the high priest tore his robes and said, "He has uttered blasphemy. What further witnesses do we need? </a:t>
            </a:r>
            <a:r>
              <a:rPr lang="en-US" sz="2900" b="1" i="1" dirty="0">
                <a:solidFill>
                  <a:srgbClr val="8803BD"/>
                </a:solidFill>
                <a:latin typeface="Calibri" pitchFamily="34" charset="0"/>
                <a:cs typeface="Calibri" pitchFamily="34" charset="0"/>
              </a:rPr>
              <a:t>You have now heard his blasphemy.  </a:t>
            </a:r>
            <a:r>
              <a:rPr lang="en-US" sz="2900" b="1" i="1" dirty="0">
                <a:latin typeface="Calibri" pitchFamily="34" charset="0"/>
                <a:cs typeface="Calibri" pitchFamily="34" charset="0"/>
              </a:rPr>
              <a:t>66</a:t>
            </a:r>
            <a:r>
              <a:rPr lang="en-US" sz="2900" b="1" i="1" dirty="0">
                <a:solidFill>
                  <a:srgbClr val="8803BD"/>
                </a:solidFill>
                <a:latin typeface="Calibri" pitchFamily="34" charset="0"/>
                <a:cs typeface="Calibri" pitchFamily="34" charset="0"/>
              </a:rPr>
              <a:t> What is your judgment?" They answered, "He deserves death."</a:t>
            </a:r>
          </a:p>
        </p:txBody>
      </p:sp>
      <p:sp>
        <p:nvSpPr>
          <p:cNvPr id="3" name="TextBox 2"/>
          <p:cNvSpPr txBox="1"/>
          <p:nvPr/>
        </p:nvSpPr>
        <p:spPr>
          <a:xfrm>
            <a:off x="1473200" y="2476500"/>
            <a:ext cx="4673600" cy="523220"/>
          </a:xfrm>
          <a:prstGeom prst="rect">
            <a:avLst/>
          </a:prstGeom>
          <a:noFill/>
          <a:ln w="38100">
            <a:solidFill>
              <a:schemeClr val="tx1"/>
            </a:solidFill>
          </a:ln>
        </p:spPr>
        <p:txBody>
          <a:bodyPr wrap="square" rtlCol="0">
            <a:spAutoFit/>
          </a:bodyPr>
          <a:lstStyle/>
          <a:p>
            <a:r>
              <a:rPr lang="en-US" sz="2800" b="1" dirty="0"/>
              <a:t>NO – Discredit Him </a:t>
            </a:r>
          </a:p>
        </p:txBody>
      </p:sp>
      <p:sp>
        <p:nvSpPr>
          <p:cNvPr id="10" name="TextBox 9"/>
          <p:cNvSpPr txBox="1"/>
          <p:nvPr/>
        </p:nvSpPr>
        <p:spPr>
          <a:xfrm>
            <a:off x="1460500" y="2476500"/>
            <a:ext cx="6794500" cy="523220"/>
          </a:xfrm>
          <a:prstGeom prst="rect">
            <a:avLst/>
          </a:prstGeom>
          <a:noFill/>
          <a:ln w="38100">
            <a:solidFill>
              <a:schemeClr val="tx1"/>
            </a:solidFill>
          </a:ln>
        </p:spPr>
        <p:txBody>
          <a:bodyPr wrap="square" rtlCol="0">
            <a:spAutoFit/>
          </a:bodyPr>
          <a:lstStyle/>
          <a:p>
            <a:r>
              <a:rPr lang="en-US" sz="2800" b="1" dirty="0"/>
              <a:t>YES </a:t>
            </a:r>
            <a:r>
              <a:rPr lang="en-US" sz="2800" b="1" dirty="0">
                <a:solidFill>
                  <a:srgbClr val="FF0000"/>
                </a:solidFill>
              </a:rPr>
              <a:t>– Blasphemy </a:t>
            </a:r>
            <a:r>
              <a:rPr lang="en-US" sz="2800" b="1" dirty="0"/>
              <a:t>– Put Him to death</a:t>
            </a:r>
          </a:p>
        </p:txBody>
      </p:sp>
    </p:spTree>
    <p:extLst>
      <p:ext uri="{BB962C8B-B14F-4D97-AF65-F5344CB8AC3E}">
        <p14:creationId xmlns:p14="http://schemas.microsoft.com/office/powerpoint/2010/main" val="55200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1000" fill="hold"/>
                                        <p:tgtEl>
                                          <p:spTgt spid="3"/>
                                        </p:tgtEl>
                                        <p:attrNameLst>
                                          <p:attrName>ppt_x</p:attrName>
                                        </p:attrNameLst>
                                      </p:cBhvr>
                                      <p:tavLst>
                                        <p:tav tm="0">
                                          <p:val>
                                            <p:strVal val="1+#ppt_w/2"/>
                                          </p:val>
                                        </p:tav>
                                        <p:tav tm="100000">
                                          <p:val>
                                            <p:strVal val="#ppt_x"/>
                                          </p:val>
                                        </p:tav>
                                      </p:tavLst>
                                    </p:anim>
                                    <p:anim calcmode="lin" valueType="num">
                                      <p:cBhvr additive="base">
                                        <p:cTn id="19" dur="1000" fill="hold"/>
                                        <p:tgtEl>
                                          <p:spTgt spid="3"/>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1000" fill="hold"/>
                                        <p:tgtEl>
                                          <p:spTgt spid="10"/>
                                        </p:tgtEl>
                                        <p:attrNameLst>
                                          <p:attrName>ppt_x</p:attrName>
                                        </p:attrNameLst>
                                      </p:cBhvr>
                                      <p:tavLst>
                                        <p:tav tm="0">
                                          <p:val>
                                            <p:strVal val="1+#ppt_w/2"/>
                                          </p:val>
                                        </p:tav>
                                        <p:tav tm="100000">
                                          <p:val>
                                            <p:strVal val="#ppt_x"/>
                                          </p:val>
                                        </p:tav>
                                      </p:tavLst>
                                    </p:anim>
                                    <p:anim calcmode="lin" valueType="num">
                                      <p:cBhvr additive="base">
                                        <p:cTn id="25" dur="1000" fill="hold"/>
                                        <p:tgtEl>
                                          <p:spTgt spid="10"/>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1000" fill="hold"/>
                                        <p:tgtEl>
                                          <p:spTgt spid="8"/>
                                        </p:tgtEl>
                                        <p:attrNameLst>
                                          <p:attrName>ppt_x</p:attrName>
                                        </p:attrNameLst>
                                      </p:cBhvr>
                                      <p:tavLst>
                                        <p:tav tm="0">
                                          <p:val>
                                            <p:strVal val="#ppt_x"/>
                                          </p:val>
                                        </p:tav>
                                        <p:tav tm="100000">
                                          <p:val>
                                            <p:strVal val="#ppt_x"/>
                                          </p:val>
                                        </p:tav>
                                      </p:tavLst>
                                    </p:anim>
                                    <p:anim calcmode="lin" valueType="num">
                                      <p:cBhvr additive="base">
                                        <p:cTn id="36" dur="1000" fill="hold"/>
                                        <p:tgtEl>
                                          <p:spTgt spid="8"/>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6" grpId="0"/>
      <p:bldP spid="7" grpId="0"/>
      <p:bldP spid="8" grpId="0"/>
      <p:bldP spid="9" grpId="0"/>
      <p:bldP spid="3"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lumMod val="95000"/>
                <a:lumOff val="5000"/>
              </a:schemeClr>
            </a:gs>
            <a:gs pos="94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1026" name="Picture 2" descr="C:\Users\ray\AppData\Local\Microsoft\Windows\Temporary Internet Files\Content.IE5\BTYLCPZ6\MC900194082[1].wmf"/>
          <p:cNvPicPr>
            <a:picLocks noChangeAspect="1" noChangeArrowheads="1"/>
          </p:cNvPicPr>
          <p:nvPr/>
        </p:nvPicPr>
        <p:blipFill>
          <a:blip r:embed="rId2" cstate="print">
            <a:lum bright="68000" contrast="-80000"/>
            <a:extLst>
              <a:ext uri="{28A0092B-C50C-407E-A947-70E740481C1C}">
                <a14:useLocalDpi xmlns:a14="http://schemas.microsoft.com/office/drawing/2010/main" val="0"/>
              </a:ext>
            </a:extLst>
          </a:blip>
          <a:srcRect/>
          <a:stretch>
            <a:fillRect/>
          </a:stretch>
        </p:blipFill>
        <p:spPr bwMode="auto">
          <a:xfrm>
            <a:off x="787400" y="3445597"/>
            <a:ext cx="2754893" cy="276646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ay\AppData\Local\Microsoft\Windows\Temporary Internet Files\Content.IE5\R2Y61EAP\MC900203068[1].wmf"/>
          <p:cNvPicPr>
            <a:picLocks noChangeAspect="1" noChangeArrowheads="1"/>
          </p:cNvPicPr>
          <p:nvPr/>
        </p:nvPicPr>
        <p:blipFill>
          <a:blip r:embed="rId3" cstate="print">
            <a:lum bright="76000" contrast="-56000"/>
            <a:extLst>
              <a:ext uri="{28A0092B-C50C-407E-A947-70E740481C1C}">
                <a14:useLocalDpi xmlns:a14="http://schemas.microsoft.com/office/drawing/2010/main" val="0"/>
              </a:ext>
            </a:extLst>
          </a:blip>
          <a:srcRect/>
          <a:stretch>
            <a:fillRect/>
          </a:stretch>
        </p:blipFill>
        <p:spPr bwMode="auto">
          <a:xfrm>
            <a:off x="5613400" y="3515472"/>
            <a:ext cx="2876928" cy="257864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87400" y="927100"/>
            <a:ext cx="8356600" cy="3416320"/>
          </a:xfrm>
          <a:prstGeom prst="rect">
            <a:avLst/>
          </a:prstGeom>
          <a:noFill/>
        </p:spPr>
        <p:txBody>
          <a:bodyPr wrap="square" rtlCol="0">
            <a:spAutoFit/>
          </a:bodyPr>
          <a:lstStyle/>
          <a:p>
            <a:r>
              <a:rPr lang="en-US" sz="5400" b="1" dirty="0">
                <a:effectLst>
                  <a:glow rad="228600">
                    <a:schemeClr val="bg1">
                      <a:alpha val="40000"/>
                    </a:schemeClr>
                  </a:glow>
                </a:effectLst>
                <a:latin typeface="AR JULIAN" pitchFamily="2" charset="0"/>
                <a:ea typeface="Aegean" pitchFamily="34" charset="0"/>
              </a:rPr>
              <a:t>Thirty-six percent of John is devoted to the last 24-hour period</a:t>
            </a:r>
          </a:p>
          <a:p>
            <a:r>
              <a:rPr lang="en-US" sz="5400" b="1" dirty="0">
                <a:effectLst>
                  <a:glow rad="228600">
                    <a:schemeClr val="bg1">
                      <a:alpha val="40000"/>
                    </a:schemeClr>
                  </a:glow>
                </a:effectLst>
                <a:latin typeface="AR JULIAN" pitchFamily="2" charset="0"/>
                <a:ea typeface="Aegean" pitchFamily="34" charset="0"/>
              </a:rPr>
              <a:t>in the life of Jesus.</a:t>
            </a:r>
          </a:p>
        </p:txBody>
      </p:sp>
    </p:spTree>
    <p:extLst>
      <p:ext uri="{BB962C8B-B14F-4D97-AF65-F5344CB8AC3E}">
        <p14:creationId xmlns:p14="http://schemas.microsoft.com/office/powerpoint/2010/main" val="97349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par>
                          <p:cTn id="9" fill="hold">
                            <p:stCondLst>
                              <p:cond delay="0"/>
                            </p:stCondLst>
                            <p:childTnLst>
                              <p:par>
                                <p:cTn id="10" presetID="42"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0"/>
                                        <p:tgtEl>
                                          <p:spTgt spid="3"/>
                                        </p:tgtEl>
                                      </p:cBhvr>
                                    </p:animEffect>
                                    <p:anim calcmode="lin" valueType="num">
                                      <p:cBhvr>
                                        <p:cTn id="13" dur="5000" fill="hold"/>
                                        <p:tgtEl>
                                          <p:spTgt spid="3"/>
                                        </p:tgtEl>
                                        <p:attrNameLst>
                                          <p:attrName>ppt_x</p:attrName>
                                        </p:attrNameLst>
                                      </p:cBhvr>
                                      <p:tavLst>
                                        <p:tav tm="0">
                                          <p:val>
                                            <p:strVal val="#ppt_x"/>
                                          </p:val>
                                        </p:tav>
                                        <p:tav tm="100000">
                                          <p:val>
                                            <p:strVal val="#ppt_x"/>
                                          </p:val>
                                        </p:tav>
                                      </p:tavLst>
                                    </p:anim>
                                    <p:anim calcmode="lin" valueType="num">
                                      <p:cBhvr>
                                        <p:cTn id="14" dur="5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81000" y="1478280"/>
            <a:ext cx="8763000" cy="1477328"/>
          </a:xfrm>
          <a:prstGeom prst="rect">
            <a:avLst/>
          </a:prstGeom>
          <a:noFill/>
        </p:spPr>
        <p:txBody>
          <a:bodyPr wrap="square" tIns="91440" rtlCol="0">
            <a:spAutoFit/>
          </a:bodyPr>
          <a:lstStyle/>
          <a:p>
            <a:pPr lvl="0"/>
            <a:r>
              <a:rPr lang="en-US" sz="2900" b="1" i="1" dirty="0">
                <a:solidFill>
                  <a:prstClr val="black"/>
                </a:solidFill>
                <a:latin typeface="Calibri" pitchFamily="34" charset="0"/>
                <a:cs typeface="Calibri" pitchFamily="34" charset="0"/>
              </a:rPr>
              <a:t>63 “… And the high priest said to him,</a:t>
            </a:r>
            <a:r>
              <a:rPr lang="en-US" sz="2900" b="1" i="1" dirty="0">
                <a:solidFill>
                  <a:srgbClr val="002060"/>
                </a:solidFill>
                <a:latin typeface="Calibri" pitchFamily="34" charset="0"/>
                <a:cs typeface="Calibri" pitchFamily="34" charset="0"/>
              </a:rPr>
              <a:t> </a:t>
            </a:r>
            <a:r>
              <a:rPr lang="en-US" sz="2900" b="1" i="1" dirty="0">
                <a:solidFill>
                  <a:srgbClr val="8803BD"/>
                </a:solidFill>
                <a:latin typeface="Calibri" pitchFamily="34" charset="0"/>
                <a:cs typeface="Calibri" pitchFamily="34" charset="0"/>
              </a:rPr>
              <a:t>"I adjure you by the living God, tell us if you are the Christ, the Son of God."</a:t>
            </a:r>
          </a:p>
        </p:txBody>
      </p:sp>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Second Trial</a:t>
            </a:r>
            <a:r>
              <a:rPr lang="en-US" sz="3600" b="1" dirty="0">
                <a:solidFill>
                  <a:srgbClr val="FF0000"/>
                </a:solidFill>
              </a:rPr>
              <a:t>  </a:t>
            </a:r>
            <a:r>
              <a:rPr lang="en-US" sz="2800" b="1" dirty="0"/>
              <a:t>Mt 26:57-68  </a:t>
            </a:r>
            <a:r>
              <a:rPr lang="en-US" b="1" dirty="0"/>
              <a:t>(Mk 14:55-65; </a:t>
            </a:r>
            <a:r>
              <a:rPr lang="en-US" b="1" dirty="0" err="1"/>
              <a:t>Lk</a:t>
            </a:r>
            <a:r>
              <a:rPr lang="en-US" b="1" dirty="0"/>
              <a:t> 22:63-65)</a:t>
            </a:r>
          </a:p>
        </p:txBody>
      </p:sp>
      <p:sp>
        <p:nvSpPr>
          <p:cNvPr id="6" name="TextBox 5"/>
          <p:cNvSpPr txBox="1"/>
          <p:nvPr/>
        </p:nvSpPr>
        <p:spPr>
          <a:xfrm>
            <a:off x="412750" y="2407412"/>
            <a:ext cx="8731250" cy="538609"/>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64 Jesus said to him, </a:t>
            </a:r>
            <a:r>
              <a:rPr lang="en-US" sz="2900" b="1" i="1" dirty="0">
                <a:solidFill>
                  <a:srgbClr val="8803BD"/>
                </a:solidFill>
                <a:latin typeface="Calibri" pitchFamily="34" charset="0"/>
                <a:cs typeface="Calibri" pitchFamily="34" charset="0"/>
              </a:rPr>
              <a:t>"You have said so.”</a:t>
            </a:r>
          </a:p>
        </p:txBody>
      </p:sp>
      <p:sp>
        <p:nvSpPr>
          <p:cNvPr id="8" name="TextBox 7"/>
          <p:cNvSpPr txBox="1"/>
          <p:nvPr/>
        </p:nvSpPr>
        <p:spPr>
          <a:xfrm>
            <a:off x="361950" y="3170809"/>
            <a:ext cx="8553450" cy="538609"/>
          </a:xfrm>
          <a:prstGeom prst="rect">
            <a:avLst/>
          </a:prstGeom>
          <a:noFill/>
        </p:spPr>
        <p:txBody>
          <a:bodyPr wrap="square" rtlCol="0">
            <a:spAutoFit/>
          </a:bodyPr>
          <a:lstStyle/>
          <a:p>
            <a:pPr lvl="0"/>
            <a:r>
              <a:rPr lang="en-US" sz="2800" b="1" dirty="0">
                <a:solidFill>
                  <a:prstClr val="black"/>
                </a:solidFill>
                <a:cs typeface="Calibri" pitchFamily="34" charset="0"/>
              </a:rPr>
              <a:t>Mk 14:62   </a:t>
            </a:r>
            <a:r>
              <a:rPr lang="en-US" sz="2900" b="1" i="1" dirty="0">
                <a:solidFill>
                  <a:srgbClr val="8803BD"/>
                </a:solidFill>
                <a:latin typeface="Calibri" pitchFamily="34" charset="0"/>
                <a:cs typeface="Calibri" pitchFamily="34" charset="0"/>
              </a:rPr>
              <a:t>”And Jesus said, "I am,”</a:t>
            </a:r>
          </a:p>
        </p:txBody>
      </p:sp>
      <p:sp>
        <p:nvSpPr>
          <p:cNvPr id="3" name="TextBox 2"/>
          <p:cNvSpPr txBox="1"/>
          <p:nvPr/>
        </p:nvSpPr>
        <p:spPr>
          <a:xfrm>
            <a:off x="1473200" y="2476500"/>
            <a:ext cx="4673600" cy="523220"/>
          </a:xfrm>
          <a:prstGeom prst="rect">
            <a:avLst/>
          </a:prstGeom>
          <a:noFill/>
          <a:ln w="38100">
            <a:solidFill>
              <a:schemeClr val="tx1"/>
            </a:solidFill>
          </a:ln>
        </p:spPr>
        <p:txBody>
          <a:bodyPr wrap="square" rtlCol="0">
            <a:spAutoFit/>
          </a:bodyPr>
          <a:lstStyle/>
          <a:p>
            <a:r>
              <a:rPr lang="en-US" sz="2800" b="1" dirty="0"/>
              <a:t>NO – Discredit Him </a:t>
            </a:r>
          </a:p>
        </p:txBody>
      </p:sp>
      <p:sp>
        <p:nvSpPr>
          <p:cNvPr id="10" name="TextBox 9"/>
          <p:cNvSpPr txBox="1"/>
          <p:nvPr/>
        </p:nvSpPr>
        <p:spPr>
          <a:xfrm>
            <a:off x="1460500" y="2476500"/>
            <a:ext cx="6794500" cy="523220"/>
          </a:xfrm>
          <a:prstGeom prst="rect">
            <a:avLst/>
          </a:prstGeom>
          <a:noFill/>
          <a:ln w="38100">
            <a:solidFill>
              <a:schemeClr val="tx1"/>
            </a:solidFill>
          </a:ln>
        </p:spPr>
        <p:txBody>
          <a:bodyPr wrap="square" rtlCol="0">
            <a:spAutoFit/>
          </a:bodyPr>
          <a:lstStyle/>
          <a:p>
            <a:r>
              <a:rPr lang="en-US" sz="2800" b="1" dirty="0"/>
              <a:t>YES </a:t>
            </a:r>
            <a:r>
              <a:rPr lang="en-US" sz="2800" b="1" dirty="0">
                <a:solidFill>
                  <a:srgbClr val="FF0000"/>
                </a:solidFill>
              </a:rPr>
              <a:t>– Blasphemy </a:t>
            </a:r>
            <a:r>
              <a:rPr lang="en-US" sz="2800" b="1" dirty="0"/>
              <a:t>– Put Him to death</a:t>
            </a:r>
          </a:p>
        </p:txBody>
      </p:sp>
    </p:spTree>
    <p:extLst>
      <p:ext uri="{BB962C8B-B14F-4D97-AF65-F5344CB8AC3E}">
        <p14:creationId xmlns:p14="http://schemas.microsoft.com/office/powerpoint/2010/main" val="130021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1000" fill="hold"/>
                                        <p:tgtEl>
                                          <p:spTgt spid="3"/>
                                        </p:tgtEl>
                                        <p:attrNameLst>
                                          <p:attrName>ppt_x</p:attrName>
                                        </p:attrNameLst>
                                      </p:cBhvr>
                                      <p:tavLst>
                                        <p:tav tm="0">
                                          <p:val>
                                            <p:strVal val="1+#ppt_w/2"/>
                                          </p:val>
                                        </p:tav>
                                        <p:tav tm="100000">
                                          <p:val>
                                            <p:strVal val="#ppt_x"/>
                                          </p:val>
                                        </p:tav>
                                      </p:tavLst>
                                    </p:anim>
                                    <p:anim calcmode="lin" valueType="num">
                                      <p:cBhvr additive="base">
                                        <p:cTn id="19" dur="1000" fill="hold"/>
                                        <p:tgtEl>
                                          <p:spTgt spid="3"/>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1000" fill="hold"/>
                                        <p:tgtEl>
                                          <p:spTgt spid="10"/>
                                        </p:tgtEl>
                                        <p:attrNameLst>
                                          <p:attrName>ppt_x</p:attrName>
                                        </p:attrNameLst>
                                      </p:cBhvr>
                                      <p:tavLst>
                                        <p:tav tm="0">
                                          <p:val>
                                            <p:strVal val="1+#ppt_w/2"/>
                                          </p:val>
                                        </p:tav>
                                        <p:tav tm="100000">
                                          <p:val>
                                            <p:strVal val="#ppt_x"/>
                                          </p:val>
                                        </p:tav>
                                      </p:tavLst>
                                    </p:anim>
                                    <p:anim calcmode="lin" valueType="num">
                                      <p:cBhvr additive="base">
                                        <p:cTn id="25" dur="1000" fill="hold"/>
                                        <p:tgtEl>
                                          <p:spTgt spid="10"/>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 calcmode="lin" valueType="num">
                                      <p:cBhvr additive="base">
                                        <p:cTn id="3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6" grpId="0"/>
      <p:bldP spid="8" grpId="0" build="p"/>
      <p:bldP spid="3"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52398" y="215332"/>
            <a:ext cx="8794377" cy="6540252"/>
          </a:xfrm>
          <a:prstGeom prst="rect">
            <a:avLst/>
          </a:prstGeom>
          <a:noFill/>
        </p:spPr>
        <p:txBody>
          <a:bodyPr wrap="square" rtlCol="0">
            <a:spAutoFit/>
          </a:bodyPr>
          <a:lstStyle/>
          <a:p>
            <a:r>
              <a:rPr lang="en-US" sz="1900" b="1" dirty="0"/>
              <a:t>Exodus 3:14</a:t>
            </a:r>
            <a:r>
              <a:rPr lang="en-US" sz="1900" dirty="0"/>
              <a:t> </a:t>
            </a:r>
            <a:r>
              <a:rPr lang="en-US" sz="1900" b="1" dirty="0"/>
              <a:t>– </a:t>
            </a:r>
            <a:r>
              <a:rPr lang="en-US" sz="1900" b="1" i="1" dirty="0">
                <a:solidFill>
                  <a:srgbClr val="0000CC"/>
                </a:solidFill>
                <a:latin typeface="Calibri" pitchFamily="34" charset="0"/>
                <a:cs typeface="Calibri" pitchFamily="34" charset="0"/>
              </a:rPr>
              <a:t>“And God said to Moses, "I AM WHO I AM." And He said, "Thus you shall say to the children of Israel, 'I AM has sent me to you.' "</a:t>
            </a:r>
            <a:r>
              <a:rPr lang="en-US" sz="1900" b="1" i="1" dirty="0">
                <a:solidFill>
                  <a:srgbClr val="0000CC"/>
                </a:solidFill>
              </a:rPr>
              <a:t> </a:t>
            </a:r>
            <a:r>
              <a:rPr lang="en-US" sz="1900" b="1" dirty="0">
                <a:latin typeface="Cambria" pitchFamily="18" charset="0"/>
              </a:rPr>
              <a:t>The Hebrew verb of being shows action. The fact that it is imperfect shows action from past time that continues. So, the phrase, “I </a:t>
            </a:r>
            <a:r>
              <a:rPr lang="en-US" sz="1900" b="1">
                <a:latin typeface="Cambria" pitchFamily="18" charset="0"/>
              </a:rPr>
              <a:t>am who </a:t>
            </a:r>
            <a:r>
              <a:rPr lang="en-US" sz="1900" b="1" dirty="0">
                <a:latin typeface="Cambria" pitchFamily="18" charset="0"/>
              </a:rPr>
              <a:t>I am,” </a:t>
            </a:r>
            <a:r>
              <a:rPr lang="en-US" sz="1900" b="1" dirty="0">
                <a:solidFill>
                  <a:srgbClr val="FF0000"/>
                </a:solidFill>
                <a:latin typeface="Cambria" pitchFamily="18" charset="0"/>
              </a:rPr>
              <a:t>wraps up past, present and future in one present tense statement.</a:t>
            </a:r>
            <a:r>
              <a:rPr lang="en-US" sz="1900" b="1" dirty="0">
                <a:latin typeface="Cambria" pitchFamily="18" charset="0"/>
              </a:rPr>
              <a:t> It does not matter about the point of time in eternity. At whatever time it may be, </a:t>
            </a:r>
            <a:r>
              <a:rPr lang="en-US" sz="1900" b="1" dirty="0">
                <a:solidFill>
                  <a:srgbClr val="FF0000"/>
                </a:solidFill>
                <a:latin typeface="Cambria" pitchFamily="18" charset="0"/>
              </a:rPr>
              <a:t>He is</a:t>
            </a:r>
            <a:r>
              <a:rPr lang="en-US" sz="1900" b="1" dirty="0">
                <a:latin typeface="Cambria" pitchFamily="18" charset="0"/>
              </a:rPr>
              <a:t>. So, we must understand the continuous, present tense nature of the phrase in Exodus 3:14, as a </a:t>
            </a:r>
            <a:r>
              <a:rPr lang="en-US" sz="1900" b="1" dirty="0">
                <a:solidFill>
                  <a:srgbClr val="FF0000"/>
                </a:solidFill>
                <a:latin typeface="Cambria" pitchFamily="18" charset="0"/>
              </a:rPr>
              <a:t>declaration of Jehovah’s eternal being and consequently, Jesus’ as well. </a:t>
            </a:r>
          </a:p>
          <a:p>
            <a:endParaRPr lang="en-US" sz="1900" b="1" dirty="0">
              <a:latin typeface="Cambria" pitchFamily="18" charset="0"/>
            </a:endParaRPr>
          </a:p>
          <a:p>
            <a:r>
              <a:rPr lang="en-US" sz="1900" b="1" dirty="0">
                <a:latin typeface="Cambria" pitchFamily="18" charset="0"/>
              </a:rPr>
              <a:t>John </a:t>
            </a:r>
            <a:r>
              <a:rPr lang="en-US" sz="1900" b="1" dirty="0">
                <a:latin typeface="Calibri" pitchFamily="34" charset="0"/>
                <a:cs typeface="Calibri" pitchFamily="34" charset="0"/>
              </a:rPr>
              <a:t>8:58 </a:t>
            </a:r>
            <a:r>
              <a:rPr lang="en-US" sz="1900" b="1" i="1" dirty="0">
                <a:solidFill>
                  <a:srgbClr val="0000CC"/>
                </a:solidFill>
                <a:latin typeface="Calibri" pitchFamily="34" charset="0"/>
                <a:cs typeface="Calibri" pitchFamily="34" charset="0"/>
              </a:rPr>
              <a:t>“Jesus said to them, "Most assuredly, I say to you, before Abraham was, I AM."  </a:t>
            </a:r>
            <a:r>
              <a:rPr lang="en-US" sz="1900" b="1" dirty="0">
                <a:latin typeface="Cambria" pitchFamily="18" charset="0"/>
              </a:rPr>
              <a:t>“I am” is translated from Greek </a:t>
            </a:r>
            <a:r>
              <a:rPr lang="en-US" sz="1900" b="1" i="1" dirty="0">
                <a:latin typeface="Cambria" pitchFamily="18" charset="0"/>
              </a:rPr>
              <a:t>ego </a:t>
            </a:r>
            <a:r>
              <a:rPr lang="en-US" sz="1900" b="1" i="1" dirty="0" err="1">
                <a:latin typeface="Cambria" pitchFamily="18" charset="0"/>
              </a:rPr>
              <a:t>eimi</a:t>
            </a:r>
            <a:r>
              <a:rPr lang="en-US" sz="1900" b="1" i="1" dirty="0">
                <a:latin typeface="Cambria" pitchFamily="18" charset="0"/>
              </a:rPr>
              <a:t>, </a:t>
            </a:r>
            <a:r>
              <a:rPr lang="en-US" sz="1900" b="1" dirty="0">
                <a:latin typeface="Cambria" pitchFamily="18" charset="0"/>
              </a:rPr>
              <a:t>literally “I, I am.” The present, active verb </a:t>
            </a:r>
            <a:r>
              <a:rPr lang="en-US" sz="1900" b="1" dirty="0" err="1">
                <a:latin typeface="Cambria" pitchFamily="18" charset="0"/>
              </a:rPr>
              <a:t>e</a:t>
            </a:r>
            <a:r>
              <a:rPr lang="en-US" sz="1900" b="1" i="1" dirty="0" err="1">
                <a:latin typeface="Cambria" pitchFamily="18" charset="0"/>
              </a:rPr>
              <a:t>imi</a:t>
            </a:r>
            <a:r>
              <a:rPr lang="en-US" sz="1900" b="1" i="1" dirty="0">
                <a:latin typeface="Cambria" pitchFamily="18" charset="0"/>
              </a:rPr>
              <a:t> – </a:t>
            </a:r>
            <a:r>
              <a:rPr lang="en-US" sz="1900" b="1" dirty="0">
                <a:latin typeface="Cambria" pitchFamily="18" charset="0"/>
              </a:rPr>
              <a:t>I am</a:t>
            </a:r>
            <a:r>
              <a:rPr lang="en-US" sz="1900" b="1" i="1" dirty="0">
                <a:latin typeface="Cambria" pitchFamily="18" charset="0"/>
              </a:rPr>
              <a:t> - </a:t>
            </a:r>
            <a:r>
              <a:rPr lang="en-US" sz="1900" b="1" dirty="0">
                <a:latin typeface="Cambria" pitchFamily="18" charset="0"/>
              </a:rPr>
              <a:t>refers to continued action at whatever point in time it might be. It is clear from the text that Jesus is claiming to have existed before Abraham. Jesus was “I Am” </a:t>
            </a:r>
            <a:r>
              <a:rPr lang="en-US" sz="1900" b="1" dirty="0">
                <a:solidFill>
                  <a:srgbClr val="FF0000"/>
                </a:solidFill>
                <a:latin typeface="Cambria" pitchFamily="18" charset="0"/>
              </a:rPr>
              <a:t>before</a:t>
            </a:r>
            <a:r>
              <a:rPr lang="en-US" sz="1900" b="1" dirty="0">
                <a:latin typeface="Cambria" pitchFamily="18" charset="0"/>
              </a:rPr>
              <a:t> Abraham, </a:t>
            </a:r>
            <a:r>
              <a:rPr lang="en-US" sz="1900" b="1" dirty="0">
                <a:solidFill>
                  <a:srgbClr val="FF0000"/>
                </a:solidFill>
                <a:latin typeface="Cambria" pitchFamily="18" charset="0"/>
              </a:rPr>
              <a:t>after</a:t>
            </a:r>
            <a:r>
              <a:rPr lang="en-US" sz="1900" b="1" dirty="0">
                <a:latin typeface="Cambria" pitchFamily="18" charset="0"/>
              </a:rPr>
              <a:t> Abraham, and </a:t>
            </a:r>
            <a:r>
              <a:rPr lang="en-US" sz="1900" b="1" dirty="0">
                <a:solidFill>
                  <a:srgbClr val="FF0000"/>
                </a:solidFill>
                <a:latin typeface="Cambria" pitchFamily="18" charset="0"/>
              </a:rPr>
              <a:t>is to this day,</a:t>
            </a:r>
            <a:r>
              <a:rPr lang="en-US" sz="1900" b="1" dirty="0">
                <a:latin typeface="Cambria" pitchFamily="18" charset="0"/>
              </a:rPr>
              <a:t> “I Am” - </a:t>
            </a:r>
            <a:r>
              <a:rPr lang="en-US" sz="1900" b="1" dirty="0">
                <a:solidFill>
                  <a:srgbClr val="FF0000"/>
                </a:solidFill>
                <a:latin typeface="Cambria" pitchFamily="18" charset="0"/>
              </a:rPr>
              <a:t>eternal existence</a:t>
            </a:r>
            <a:r>
              <a:rPr lang="en-US" sz="1900" b="1" dirty="0">
                <a:latin typeface="Cambria" pitchFamily="18" charset="0"/>
              </a:rPr>
              <a:t>. He was revealing His true nature as </a:t>
            </a:r>
            <a:r>
              <a:rPr lang="en-US" sz="1900" b="1" dirty="0">
                <a:solidFill>
                  <a:srgbClr val="FF0000"/>
                </a:solidFill>
                <a:latin typeface="Cambria" pitchFamily="18" charset="0"/>
              </a:rPr>
              <a:t>Deity</a:t>
            </a:r>
            <a:r>
              <a:rPr lang="en-US" sz="1900" b="1" dirty="0">
                <a:latin typeface="Cambria" pitchFamily="18" charset="0"/>
              </a:rPr>
              <a:t>. The Jews understood what Jesus was claiming because they took up stones to kill Him. The Jews saw only a human standing before them and did not understand His true nature. Later, Jesus asked the Jews why they wanted to stone Him. They answered, </a:t>
            </a:r>
            <a:r>
              <a:rPr lang="en-US" sz="1900" b="1" dirty="0" err="1">
                <a:latin typeface="Cambria" pitchFamily="18" charset="0"/>
              </a:rPr>
              <a:t>Joh</a:t>
            </a:r>
            <a:r>
              <a:rPr lang="en-US" sz="1900" b="1" dirty="0">
                <a:latin typeface="Cambria" pitchFamily="18" charset="0"/>
              </a:rPr>
              <a:t> 10:33  </a:t>
            </a:r>
            <a:r>
              <a:rPr lang="en-US" sz="1900" b="1" dirty="0">
                <a:solidFill>
                  <a:srgbClr val="0000CC"/>
                </a:solidFill>
                <a:latin typeface="Calibri" pitchFamily="34" charset="0"/>
                <a:cs typeface="Calibri" pitchFamily="34" charset="0"/>
              </a:rPr>
              <a:t>“….</a:t>
            </a:r>
            <a:r>
              <a:rPr lang="en-US" sz="1900" b="1" i="1" dirty="0">
                <a:solidFill>
                  <a:srgbClr val="0000CC"/>
                </a:solidFill>
                <a:latin typeface="Calibri" pitchFamily="34" charset="0"/>
                <a:cs typeface="Calibri" pitchFamily="34" charset="0"/>
              </a:rPr>
              <a:t> for blasphemy, and because You, being a Man, make Yourself God."</a:t>
            </a:r>
            <a:r>
              <a:rPr lang="en-US" sz="1900" b="1" i="1" dirty="0">
                <a:solidFill>
                  <a:srgbClr val="0000CC"/>
                </a:solidFill>
              </a:rPr>
              <a:t> </a:t>
            </a:r>
            <a:r>
              <a:rPr lang="en-US" sz="1900" b="1" dirty="0">
                <a:latin typeface="Cambria" pitchFamily="18" charset="0"/>
              </a:rPr>
              <a:t>That is exactly what the Jews thought in John 8:58. </a:t>
            </a:r>
            <a:r>
              <a:rPr lang="en-US" sz="1900" b="1" dirty="0">
                <a:solidFill>
                  <a:srgbClr val="FF0000"/>
                </a:solidFill>
                <a:latin typeface="Cambria" pitchFamily="18" charset="0"/>
              </a:rPr>
              <a:t>They understood it to be a claim that He was Deity, and they were correct in that conclusion</a:t>
            </a:r>
            <a:r>
              <a:rPr lang="en-US" sz="2000" b="1" dirty="0">
                <a:solidFill>
                  <a:srgbClr val="FF0000"/>
                </a:solidFill>
                <a:latin typeface="Cambria" pitchFamily="18" charset="0"/>
              </a:rPr>
              <a:t>. </a:t>
            </a:r>
          </a:p>
        </p:txBody>
      </p:sp>
    </p:spTree>
    <p:extLst>
      <p:ext uri="{BB962C8B-B14F-4D97-AF65-F5344CB8AC3E}">
        <p14:creationId xmlns:p14="http://schemas.microsoft.com/office/powerpoint/2010/main" val="1499625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81000" y="1478280"/>
            <a:ext cx="8763000" cy="1477328"/>
          </a:xfrm>
          <a:prstGeom prst="rect">
            <a:avLst/>
          </a:prstGeom>
          <a:noFill/>
        </p:spPr>
        <p:txBody>
          <a:bodyPr wrap="square" tIns="91440" rtlCol="0">
            <a:spAutoFit/>
          </a:bodyPr>
          <a:lstStyle/>
          <a:p>
            <a:pPr lvl="0"/>
            <a:r>
              <a:rPr lang="en-US" sz="2900" b="1" i="1" dirty="0">
                <a:solidFill>
                  <a:prstClr val="black"/>
                </a:solidFill>
                <a:latin typeface="Calibri" pitchFamily="34" charset="0"/>
                <a:cs typeface="Calibri" pitchFamily="34" charset="0"/>
              </a:rPr>
              <a:t>63 “… And the high priest said to him,</a:t>
            </a:r>
            <a:r>
              <a:rPr lang="en-US" sz="2900" b="1" i="1" dirty="0">
                <a:solidFill>
                  <a:srgbClr val="002060"/>
                </a:solidFill>
                <a:latin typeface="Calibri" pitchFamily="34" charset="0"/>
                <a:cs typeface="Calibri" pitchFamily="34" charset="0"/>
              </a:rPr>
              <a:t> </a:t>
            </a:r>
            <a:r>
              <a:rPr lang="en-US" sz="2900" b="1" i="1" dirty="0">
                <a:solidFill>
                  <a:srgbClr val="8803BD"/>
                </a:solidFill>
                <a:latin typeface="Calibri" pitchFamily="34" charset="0"/>
                <a:cs typeface="Calibri" pitchFamily="34" charset="0"/>
              </a:rPr>
              <a:t>"I adjure you by the living God, tell us if you are the Christ, the Son of God."</a:t>
            </a:r>
          </a:p>
        </p:txBody>
      </p:sp>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Second Trial</a:t>
            </a:r>
            <a:r>
              <a:rPr lang="en-US" sz="3600" b="1" dirty="0">
                <a:solidFill>
                  <a:srgbClr val="FF0000"/>
                </a:solidFill>
              </a:rPr>
              <a:t>  </a:t>
            </a:r>
            <a:r>
              <a:rPr lang="en-US" sz="2800" b="1" dirty="0"/>
              <a:t>Mt 26:57-68  </a:t>
            </a:r>
            <a:r>
              <a:rPr lang="en-US" b="1" dirty="0"/>
              <a:t>(Mk 14:55-65; </a:t>
            </a:r>
            <a:r>
              <a:rPr lang="en-US" b="1" dirty="0" err="1"/>
              <a:t>Lk</a:t>
            </a:r>
            <a:r>
              <a:rPr lang="en-US" b="1" dirty="0"/>
              <a:t> 22:63-65)</a:t>
            </a:r>
          </a:p>
        </p:txBody>
      </p:sp>
      <p:sp>
        <p:nvSpPr>
          <p:cNvPr id="6" name="TextBox 5"/>
          <p:cNvSpPr txBox="1"/>
          <p:nvPr/>
        </p:nvSpPr>
        <p:spPr>
          <a:xfrm>
            <a:off x="412750" y="2407412"/>
            <a:ext cx="8731250" cy="538609"/>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64 Jesus said to him, </a:t>
            </a:r>
            <a:r>
              <a:rPr lang="en-US" sz="2900" b="1" i="1" dirty="0">
                <a:solidFill>
                  <a:srgbClr val="8803BD"/>
                </a:solidFill>
                <a:latin typeface="Calibri" pitchFamily="34" charset="0"/>
                <a:cs typeface="Calibri" pitchFamily="34" charset="0"/>
              </a:rPr>
              <a:t>"You have said so.”</a:t>
            </a:r>
          </a:p>
        </p:txBody>
      </p:sp>
      <p:sp>
        <p:nvSpPr>
          <p:cNvPr id="8" name="TextBox 7"/>
          <p:cNvSpPr txBox="1"/>
          <p:nvPr/>
        </p:nvSpPr>
        <p:spPr>
          <a:xfrm>
            <a:off x="361950" y="3170809"/>
            <a:ext cx="8553450" cy="3616375"/>
          </a:xfrm>
          <a:prstGeom prst="rect">
            <a:avLst/>
          </a:prstGeom>
          <a:noFill/>
        </p:spPr>
        <p:txBody>
          <a:bodyPr wrap="square" rtlCol="0">
            <a:spAutoFit/>
          </a:bodyPr>
          <a:lstStyle/>
          <a:p>
            <a:pPr lvl="0"/>
            <a:r>
              <a:rPr lang="en-US" sz="2800" b="1" dirty="0">
                <a:solidFill>
                  <a:prstClr val="black"/>
                </a:solidFill>
                <a:cs typeface="Calibri" pitchFamily="34" charset="0"/>
              </a:rPr>
              <a:t>Mk 14:62   </a:t>
            </a:r>
            <a:r>
              <a:rPr lang="en-US" sz="2900" b="1" i="1" dirty="0">
                <a:solidFill>
                  <a:srgbClr val="8803BD"/>
                </a:solidFill>
                <a:latin typeface="Calibri" pitchFamily="34" charset="0"/>
                <a:cs typeface="Calibri" pitchFamily="34" charset="0"/>
              </a:rPr>
              <a:t>”And Jesus said, "I am,”</a:t>
            </a:r>
          </a:p>
          <a:p>
            <a:pPr lvl="0"/>
            <a:endParaRPr lang="en-US" sz="2800" b="1" dirty="0">
              <a:solidFill>
                <a:prstClr val="black"/>
              </a:solidFill>
              <a:cs typeface="Calibri" pitchFamily="34" charset="0"/>
            </a:endParaRPr>
          </a:p>
          <a:p>
            <a:pPr lvl="0"/>
            <a:r>
              <a:rPr lang="en-US" sz="2800" b="1" dirty="0">
                <a:solidFill>
                  <a:prstClr val="black"/>
                </a:solidFill>
                <a:cs typeface="Calibri" pitchFamily="34" charset="0"/>
              </a:rPr>
              <a:t>Eternal existence, uncaused, perfect, unconditional, independent, self-sufficient.</a:t>
            </a:r>
          </a:p>
          <a:p>
            <a:pPr lvl="0"/>
            <a:endParaRPr lang="en-US" sz="2900" b="1" i="1" dirty="0">
              <a:solidFill>
                <a:prstClr val="black"/>
              </a:solidFill>
              <a:latin typeface="Calibri" pitchFamily="34" charset="0"/>
              <a:cs typeface="Calibri" pitchFamily="34" charset="0"/>
            </a:endParaRPr>
          </a:p>
          <a:p>
            <a:pPr lvl="0"/>
            <a:r>
              <a:rPr lang="en-US" sz="2900" b="1" dirty="0" err="1">
                <a:solidFill>
                  <a:prstClr val="black"/>
                </a:solidFill>
                <a:cs typeface="Calibri" pitchFamily="34" charset="0"/>
              </a:rPr>
              <a:t>Jn</a:t>
            </a:r>
            <a:r>
              <a:rPr lang="en-US" sz="2900" b="1" dirty="0">
                <a:solidFill>
                  <a:prstClr val="black"/>
                </a:solidFill>
                <a:cs typeface="Calibri" pitchFamily="34" charset="0"/>
              </a:rPr>
              <a:t> 18:5-6  </a:t>
            </a:r>
            <a:r>
              <a:rPr lang="en-US" sz="2900" b="1" i="1" dirty="0">
                <a:solidFill>
                  <a:prstClr val="black"/>
                </a:solidFill>
                <a:latin typeface="Calibri" pitchFamily="34" charset="0"/>
                <a:cs typeface="Calibri" pitchFamily="34" charset="0"/>
              </a:rPr>
              <a:t>“Whom do you seek?” …. When Jesus said to them, “</a:t>
            </a:r>
            <a:r>
              <a:rPr lang="en-US" sz="2900" b="1" i="1" dirty="0">
                <a:solidFill>
                  <a:srgbClr val="8803BD"/>
                </a:solidFill>
                <a:latin typeface="Calibri" pitchFamily="34" charset="0"/>
                <a:cs typeface="Calibri" pitchFamily="34" charset="0"/>
              </a:rPr>
              <a:t>I am he</a:t>
            </a:r>
            <a:r>
              <a:rPr lang="en-US" sz="2900" b="1" i="1" dirty="0">
                <a:solidFill>
                  <a:prstClr val="black"/>
                </a:solidFill>
                <a:latin typeface="Calibri" pitchFamily="34" charset="0"/>
                <a:cs typeface="Calibri" pitchFamily="34" charset="0"/>
              </a:rPr>
              <a:t>,” they drew back and fell to the ground.”</a:t>
            </a:r>
          </a:p>
        </p:txBody>
      </p:sp>
    </p:spTree>
    <p:extLst>
      <p:ext uri="{BB962C8B-B14F-4D97-AF65-F5344CB8AC3E}">
        <p14:creationId xmlns:p14="http://schemas.microsoft.com/office/powerpoint/2010/main" val="151613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par>
                          <p:cTn id="12" fill="hold">
                            <p:stCondLst>
                              <p:cond delay="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 calcmode="lin" valueType="num">
                                      <p:cBhvr additive="base">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 calcmode="lin" valueType="num">
                                      <p:cBhvr additive="base">
                                        <p:cTn id="26"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 calcmode="lin" valueType="num">
                                      <p:cBhvr additive="base">
                                        <p:cTn id="3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6" grpId="0"/>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81000" y="1478280"/>
            <a:ext cx="8763000" cy="1477328"/>
          </a:xfrm>
          <a:prstGeom prst="rect">
            <a:avLst/>
          </a:prstGeom>
          <a:noFill/>
        </p:spPr>
        <p:txBody>
          <a:bodyPr wrap="square" tIns="91440" rtlCol="0">
            <a:spAutoFit/>
          </a:bodyPr>
          <a:lstStyle/>
          <a:p>
            <a:pPr lvl="0"/>
            <a:r>
              <a:rPr lang="en-US" sz="2900" b="1" i="1" dirty="0">
                <a:solidFill>
                  <a:prstClr val="black"/>
                </a:solidFill>
                <a:latin typeface="Calibri" pitchFamily="34" charset="0"/>
                <a:cs typeface="Calibri" pitchFamily="34" charset="0"/>
              </a:rPr>
              <a:t>63 “… And the high priest said to him,</a:t>
            </a:r>
            <a:r>
              <a:rPr lang="en-US" sz="2900" b="1" i="1" dirty="0">
                <a:solidFill>
                  <a:srgbClr val="002060"/>
                </a:solidFill>
                <a:latin typeface="Calibri" pitchFamily="34" charset="0"/>
                <a:cs typeface="Calibri" pitchFamily="34" charset="0"/>
              </a:rPr>
              <a:t> </a:t>
            </a:r>
            <a:r>
              <a:rPr lang="en-US" sz="2900" b="1" i="1" dirty="0">
                <a:solidFill>
                  <a:srgbClr val="8803BD"/>
                </a:solidFill>
                <a:latin typeface="Calibri" pitchFamily="34" charset="0"/>
                <a:cs typeface="Calibri" pitchFamily="34" charset="0"/>
              </a:rPr>
              <a:t>"I adjure you by the living God, tell us if you are the Christ, the Son of God."</a:t>
            </a:r>
          </a:p>
        </p:txBody>
      </p:sp>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Second Trial</a:t>
            </a:r>
            <a:r>
              <a:rPr lang="en-US" sz="3600" b="1" dirty="0">
                <a:solidFill>
                  <a:srgbClr val="FF0000"/>
                </a:solidFill>
              </a:rPr>
              <a:t>  </a:t>
            </a:r>
            <a:r>
              <a:rPr lang="en-US" sz="2800" b="1" dirty="0"/>
              <a:t>Mt 26:57-68  </a:t>
            </a:r>
            <a:r>
              <a:rPr lang="en-US" b="1" dirty="0"/>
              <a:t>(Mk 14:55-65; </a:t>
            </a:r>
            <a:r>
              <a:rPr lang="en-US" b="1" dirty="0" err="1"/>
              <a:t>Lk</a:t>
            </a:r>
            <a:r>
              <a:rPr lang="en-US" b="1" dirty="0"/>
              <a:t> 22:63-65)</a:t>
            </a:r>
          </a:p>
        </p:txBody>
      </p:sp>
      <p:sp>
        <p:nvSpPr>
          <p:cNvPr id="6" name="TextBox 5"/>
          <p:cNvSpPr txBox="1"/>
          <p:nvPr/>
        </p:nvSpPr>
        <p:spPr>
          <a:xfrm>
            <a:off x="412750" y="2407412"/>
            <a:ext cx="8731250" cy="538609"/>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64 Jesus said to him, </a:t>
            </a:r>
            <a:r>
              <a:rPr lang="en-US" sz="2900" b="1" i="1" dirty="0">
                <a:solidFill>
                  <a:srgbClr val="8803BD"/>
                </a:solidFill>
                <a:latin typeface="Calibri" pitchFamily="34" charset="0"/>
                <a:cs typeface="Calibri" pitchFamily="34" charset="0"/>
              </a:rPr>
              <a:t>"You have said so.”</a:t>
            </a:r>
          </a:p>
        </p:txBody>
      </p:sp>
      <p:sp>
        <p:nvSpPr>
          <p:cNvPr id="7" name="TextBox 6"/>
          <p:cNvSpPr txBox="1"/>
          <p:nvPr/>
        </p:nvSpPr>
        <p:spPr>
          <a:xfrm>
            <a:off x="406400" y="2389124"/>
            <a:ext cx="8737600" cy="1877437"/>
          </a:xfrm>
          <a:prstGeom prst="rect">
            <a:avLst/>
          </a:prstGeom>
          <a:noFill/>
        </p:spPr>
        <p:txBody>
          <a:bodyPr wrap="square" rtlCol="0">
            <a:spAutoFit/>
          </a:bodyPr>
          <a:lstStyle/>
          <a:p>
            <a:pPr lvl="0"/>
            <a:r>
              <a:rPr lang="en-US" sz="2900" b="1" i="1" dirty="0">
                <a:solidFill>
                  <a:srgbClr val="8803BD"/>
                </a:solidFill>
                <a:latin typeface="Calibri" pitchFamily="34" charset="0"/>
                <a:cs typeface="Calibri" pitchFamily="34" charset="0"/>
              </a:rPr>
              <a:t>                                    </a:t>
            </a:r>
            <a:r>
              <a:rPr lang="en-US" sz="2900" b="1" i="1" dirty="0">
                <a:solidFill>
                  <a:prstClr val="black"/>
                </a:solidFill>
                <a:latin typeface="Calibri" pitchFamily="34" charset="0"/>
                <a:cs typeface="Calibri" pitchFamily="34" charset="0"/>
              </a:rPr>
              <a:t>                                                   But I tell you, from now on you will see the Son of Man seated at the right hand of Power and coming on the clouds of heaven."</a:t>
            </a:r>
          </a:p>
        </p:txBody>
      </p:sp>
      <p:sp>
        <p:nvSpPr>
          <p:cNvPr id="9" name="TextBox 8"/>
          <p:cNvSpPr txBox="1"/>
          <p:nvPr/>
        </p:nvSpPr>
        <p:spPr>
          <a:xfrm>
            <a:off x="406400" y="3727643"/>
            <a:ext cx="8636000" cy="2323713"/>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65 Then the high priest tore his robes and said, "He has uttered blasphemy. What further witnesses do we need? </a:t>
            </a:r>
            <a:r>
              <a:rPr lang="en-US" sz="2900" b="1" i="1" dirty="0">
                <a:solidFill>
                  <a:srgbClr val="8803BD"/>
                </a:solidFill>
                <a:latin typeface="Calibri" pitchFamily="34" charset="0"/>
                <a:cs typeface="Calibri" pitchFamily="34" charset="0"/>
              </a:rPr>
              <a:t>You have now heard his blasphemy.  </a:t>
            </a:r>
            <a:r>
              <a:rPr lang="en-US" sz="2900" b="1" i="1" dirty="0">
                <a:latin typeface="Calibri" pitchFamily="34" charset="0"/>
                <a:cs typeface="Calibri" pitchFamily="34" charset="0"/>
              </a:rPr>
              <a:t>66</a:t>
            </a:r>
            <a:r>
              <a:rPr lang="en-US" sz="2900" b="1" i="1" dirty="0">
                <a:solidFill>
                  <a:srgbClr val="8803BD"/>
                </a:solidFill>
                <a:latin typeface="Calibri" pitchFamily="34" charset="0"/>
                <a:cs typeface="Calibri" pitchFamily="34" charset="0"/>
              </a:rPr>
              <a:t> What is your judgment?" They answered, "He deserves death."</a:t>
            </a:r>
          </a:p>
        </p:txBody>
      </p:sp>
    </p:spTree>
    <p:extLst>
      <p:ext uri="{BB962C8B-B14F-4D97-AF65-F5344CB8AC3E}">
        <p14:creationId xmlns:p14="http://schemas.microsoft.com/office/powerpoint/2010/main" val="88213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6" grpId="0"/>
      <p:bldP spid="7"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241300" y="1304445"/>
            <a:ext cx="8763000" cy="1431161"/>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67  “Then they </a:t>
            </a:r>
            <a:r>
              <a:rPr lang="en-US" sz="2900" b="1" i="1" dirty="0">
                <a:solidFill>
                  <a:srgbClr val="8803BD"/>
                </a:solidFill>
                <a:latin typeface="Calibri" pitchFamily="34" charset="0"/>
                <a:cs typeface="Calibri" pitchFamily="34" charset="0"/>
              </a:rPr>
              <a:t>spit in his face </a:t>
            </a:r>
            <a:r>
              <a:rPr lang="en-US" sz="2900" b="1" i="1" dirty="0">
                <a:solidFill>
                  <a:prstClr val="black"/>
                </a:solidFill>
                <a:latin typeface="Calibri" pitchFamily="34" charset="0"/>
                <a:cs typeface="Calibri" pitchFamily="34" charset="0"/>
              </a:rPr>
              <a:t>and </a:t>
            </a:r>
            <a:r>
              <a:rPr lang="en-US" sz="2900" b="1" i="1" dirty="0">
                <a:solidFill>
                  <a:srgbClr val="8803BD"/>
                </a:solidFill>
                <a:latin typeface="Calibri" pitchFamily="34" charset="0"/>
                <a:cs typeface="Calibri" pitchFamily="34" charset="0"/>
              </a:rPr>
              <a:t>struck him. </a:t>
            </a:r>
            <a:r>
              <a:rPr lang="en-US" sz="2900" b="1" i="1" dirty="0">
                <a:solidFill>
                  <a:prstClr val="black"/>
                </a:solidFill>
                <a:latin typeface="Calibri" pitchFamily="34" charset="0"/>
                <a:cs typeface="Calibri" pitchFamily="34" charset="0"/>
              </a:rPr>
              <a:t>And some </a:t>
            </a:r>
            <a:r>
              <a:rPr lang="en-US" sz="2900" b="1" i="1" dirty="0">
                <a:solidFill>
                  <a:srgbClr val="8803BD"/>
                </a:solidFill>
                <a:latin typeface="Calibri" pitchFamily="34" charset="0"/>
                <a:cs typeface="Calibri" pitchFamily="34" charset="0"/>
              </a:rPr>
              <a:t>slapped him,  </a:t>
            </a:r>
            <a:r>
              <a:rPr lang="en-US" sz="2900" b="1" i="1" dirty="0">
                <a:latin typeface="Calibri" pitchFamily="34" charset="0"/>
                <a:cs typeface="Calibri" pitchFamily="34" charset="0"/>
              </a:rPr>
              <a:t>68</a:t>
            </a:r>
            <a:r>
              <a:rPr lang="en-US" sz="2900" b="1" i="1" dirty="0">
                <a:solidFill>
                  <a:srgbClr val="8803BD"/>
                </a:solidFill>
                <a:latin typeface="Calibri" pitchFamily="34" charset="0"/>
                <a:cs typeface="Calibri" pitchFamily="34" charset="0"/>
              </a:rPr>
              <a:t> </a:t>
            </a:r>
            <a:r>
              <a:rPr lang="en-US" sz="2900" b="1" i="1" dirty="0">
                <a:solidFill>
                  <a:prstClr val="black"/>
                </a:solidFill>
                <a:latin typeface="Calibri" pitchFamily="34" charset="0"/>
                <a:cs typeface="Calibri" pitchFamily="34" charset="0"/>
              </a:rPr>
              <a:t>saying, "Prophesy to us, you Christ! Who is it that struck you?"</a:t>
            </a:r>
            <a:endParaRPr lang="en-US" sz="2900" b="1" i="1" dirty="0">
              <a:effectLst>
                <a:outerShdw blurRad="38100" dist="38100" dir="2700000" algn="tl">
                  <a:srgbClr val="000000">
                    <a:alpha val="43137"/>
                  </a:srgbClr>
                </a:outerShdw>
              </a:effectLst>
              <a:latin typeface="Calibri" pitchFamily="34" charset="0"/>
              <a:cs typeface="Calibri" pitchFamily="34" charset="0"/>
            </a:endParaRP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Second Trial</a:t>
            </a:r>
            <a:r>
              <a:rPr lang="en-US" sz="3600" b="1" dirty="0">
                <a:solidFill>
                  <a:srgbClr val="FF0000"/>
                </a:solidFill>
              </a:rPr>
              <a:t>  </a:t>
            </a:r>
            <a:r>
              <a:rPr lang="en-US" sz="2800" b="1" dirty="0"/>
              <a:t>Mt 26:57-68  </a:t>
            </a:r>
            <a:r>
              <a:rPr lang="en-US" b="1" dirty="0"/>
              <a:t>(Mk 14:55-65; </a:t>
            </a:r>
            <a:r>
              <a:rPr lang="en-US" b="1" dirty="0" err="1"/>
              <a:t>Lk</a:t>
            </a:r>
            <a:r>
              <a:rPr lang="en-US" b="1" dirty="0"/>
              <a:t> 22:63-65)</a:t>
            </a:r>
          </a:p>
        </p:txBody>
      </p:sp>
      <p:sp>
        <p:nvSpPr>
          <p:cNvPr id="6" name="TextBox 5"/>
          <p:cNvSpPr txBox="1"/>
          <p:nvPr/>
        </p:nvSpPr>
        <p:spPr>
          <a:xfrm>
            <a:off x="330200" y="2959100"/>
            <a:ext cx="8547100" cy="3708708"/>
          </a:xfrm>
          <a:prstGeom prst="rect">
            <a:avLst/>
          </a:prstGeom>
          <a:noFill/>
        </p:spPr>
        <p:txBody>
          <a:bodyPr wrap="square" rtlCol="0">
            <a:spAutoFit/>
          </a:bodyPr>
          <a:lstStyle/>
          <a:p>
            <a:pPr lvl="0"/>
            <a:r>
              <a:rPr lang="en-US" sz="3200" b="1" dirty="0">
                <a:solidFill>
                  <a:srgbClr val="FF0000"/>
                </a:solidFill>
                <a:effectLst>
                  <a:outerShdw blurRad="38100" dist="38100" dir="2700000" algn="tl">
                    <a:srgbClr val="000000">
                      <a:alpha val="43137"/>
                    </a:srgbClr>
                  </a:outerShdw>
                </a:effectLst>
              </a:rPr>
              <a:t>Miscarriage of Justice</a:t>
            </a:r>
          </a:p>
          <a:p>
            <a:pPr marL="457200" lvl="0" indent="-457200">
              <a:buFont typeface="Arial" pitchFamily="34" charset="0"/>
              <a:buChar char="•"/>
            </a:pPr>
            <a:r>
              <a:rPr lang="en-US" sz="2900" b="1" dirty="0">
                <a:effectLst>
                  <a:outerShdw blurRad="38100" dist="38100" dir="2700000" algn="tl">
                    <a:srgbClr val="000000">
                      <a:alpha val="43137"/>
                    </a:srgbClr>
                  </a:outerShdw>
                </a:effectLst>
              </a:rPr>
              <a:t>Suppression of evidence</a:t>
            </a:r>
          </a:p>
          <a:p>
            <a:pPr marL="457200" lvl="0" indent="-457200">
              <a:buFont typeface="Arial" pitchFamily="34" charset="0"/>
              <a:buChar char="•"/>
            </a:pPr>
            <a:endParaRPr lang="en-US" sz="2900" b="1" dirty="0">
              <a:effectLst>
                <a:outerShdw blurRad="38100" dist="38100" dir="2700000" algn="tl">
                  <a:srgbClr val="000000">
                    <a:alpha val="43137"/>
                  </a:srgbClr>
                </a:outerShdw>
              </a:effectLst>
            </a:endParaRPr>
          </a:p>
          <a:p>
            <a:pPr marL="457200" lvl="0" indent="-457200">
              <a:buFont typeface="Arial" pitchFamily="34" charset="0"/>
              <a:buChar char="•"/>
            </a:pPr>
            <a:r>
              <a:rPr lang="en-US" sz="2900" b="1" dirty="0">
                <a:effectLst>
                  <a:outerShdw blurRad="38100" dist="38100" dir="2700000" algn="tl">
                    <a:srgbClr val="000000">
                      <a:alpha val="43137"/>
                    </a:srgbClr>
                  </a:outerShdw>
                </a:effectLst>
              </a:rPr>
              <a:t>A man could not be convicted by his own testimony.</a:t>
            </a:r>
          </a:p>
          <a:p>
            <a:pPr marL="457200" lvl="0" indent="-457200">
              <a:buFont typeface="Arial" pitchFamily="34" charset="0"/>
              <a:buChar char="•"/>
            </a:pPr>
            <a:endParaRPr lang="en-US" sz="2900" b="1" dirty="0">
              <a:effectLst>
                <a:outerShdw blurRad="38100" dist="38100" dir="2700000" algn="tl">
                  <a:srgbClr val="000000">
                    <a:alpha val="43137"/>
                  </a:srgbClr>
                </a:outerShdw>
              </a:effectLst>
            </a:endParaRPr>
          </a:p>
          <a:p>
            <a:pPr marL="457200" lvl="0" indent="-457200">
              <a:buFont typeface="Arial" pitchFamily="34" charset="0"/>
              <a:buChar char="•"/>
            </a:pPr>
            <a:r>
              <a:rPr lang="en-US" sz="2900" b="1" dirty="0">
                <a:effectLst>
                  <a:outerShdw blurRad="38100" dist="38100" dir="2700000" algn="tl">
                    <a:srgbClr val="000000">
                      <a:alpha val="43137"/>
                    </a:srgbClr>
                  </a:outerShdw>
                </a:effectLst>
              </a:rPr>
              <a:t>A blasphemer was subject to capital punishment only when…</a:t>
            </a:r>
          </a:p>
        </p:txBody>
      </p:sp>
    </p:spTree>
    <p:extLst>
      <p:ext uri="{BB962C8B-B14F-4D97-AF65-F5344CB8AC3E}">
        <p14:creationId xmlns:p14="http://schemas.microsoft.com/office/powerpoint/2010/main" val="41189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10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fade">
                                      <p:cBhvr>
                                        <p:cTn id="23" dur="10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Effect transition="in" filter="fade">
                                      <p:cBhvr>
                                        <p:cTn id="33"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241300" y="1748945"/>
            <a:ext cx="8763000" cy="2323713"/>
          </a:xfrm>
          <a:prstGeom prst="rect">
            <a:avLst/>
          </a:prstGeom>
          <a:noFill/>
        </p:spPr>
        <p:txBody>
          <a:bodyPr wrap="square" rtlCol="0">
            <a:spAutoFit/>
          </a:bodyPr>
          <a:lstStyle/>
          <a:p>
            <a:pPr lvl="0" algn="ctr"/>
            <a:r>
              <a:rPr lang="en-US" sz="2900" b="1" dirty="0">
                <a:solidFill>
                  <a:prstClr val="black"/>
                </a:solidFill>
              </a:rPr>
              <a:t>The formal meeting of the Sanhedrin</a:t>
            </a:r>
          </a:p>
          <a:p>
            <a:pPr lvl="0" algn="ctr"/>
            <a:r>
              <a:rPr lang="en-US" sz="2900" b="1" dirty="0">
                <a:solidFill>
                  <a:prstClr val="black"/>
                </a:solidFill>
              </a:rPr>
              <a:t>at the dawn of day – </a:t>
            </a:r>
          </a:p>
          <a:p>
            <a:pPr lvl="0" algn="ctr"/>
            <a:r>
              <a:rPr lang="en-US" sz="2900" b="1" dirty="0">
                <a:solidFill>
                  <a:prstClr val="black"/>
                </a:solidFill>
              </a:rPr>
              <a:t>some appearance of legality,</a:t>
            </a:r>
          </a:p>
          <a:p>
            <a:pPr lvl="0" algn="ctr"/>
            <a:r>
              <a:rPr lang="en-US" sz="2900" b="1" dirty="0">
                <a:solidFill>
                  <a:prstClr val="black"/>
                </a:solidFill>
              </a:rPr>
              <a:t> confirm the proceedings of the early morning,</a:t>
            </a:r>
          </a:p>
          <a:p>
            <a:pPr lvl="0" algn="ctr"/>
            <a:r>
              <a:rPr lang="en-US" sz="2900" b="1" dirty="0">
                <a:solidFill>
                  <a:prstClr val="black"/>
                </a:solidFill>
              </a:rPr>
              <a:t>before daylight.</a:t>
            </a:r>
            <a:endParaRPr lang="en-US" sz="2900" b="1" i="1" dirty="0">
              <a:effectLst>
                <a:outerShdw blurRad="38100" dist="38100" dir="2700000" algn="tl">
                  <a:srgbClr val="000000">
                    <a:alpha val="43137"/>
                  </a:srgbClr>
                </a:outerShdw>
              </a:effectLst>
              <a:latin typeface="Calibri" pitchFamily="34" charset="0"/>
              <a:cs typeface="Calibri" pitchFamily="34" charset="0"/>
            </a:endParaRP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Third Trial</a:t>
            </a:r>
            <a:r>
              <a:rPr lang="en-US" sz="3600" b="1" dirty="0">
                <a:solidFill>
                  <a:srgbClr val="FF0000"/>
                </a:solidFill>
              </a:rPr>
              <a:t>    </a:t>
            </a:r>
            <a:r>
              <a:rPr lang="en-US" sz="3600" b="1" dirty="0" err="1"/>
              <a:t>Lk</a:t>
            </a:r>
            <a:r>
              <a:rPr lang="en-US" sz="3600" b="1" dirty="0"/>
              <a:t> 22:66-71</a:t>
            </a:r>
            <a:r>
              <a:rPr lang="en-US" sz="2800" b="1" dirty="0"/>
              <a:t>     </a:t>
            </a:r>
            <a:r>
              <a:rPr lang="en-US" b="1" dirty="0"/>
              <a:t>(Mt. 27:1-2; Mk. 15:1)</a:t>
            </a:r>
          </a:p>
        </p:txBody>
      </p:sp>
    </p:spTree>
    <p:extLst>
      <p:ext uri="{BB962C8B-B14F-4D97-AF65-F5344CB8AC3E}">
        <p14:creationId xmlns:p14="http://schemas.microsoft.com/office/powerpoint/2010/main" val="310774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Freeform 9"/>
          <p:cNvSpPr/>
          <p:nvPr/>
        </p:nvSpPr>
        <p:spPr>
          <a:xfrm rot="8751558">
            <a:off x="3028008" y="3485918"/>
            <a:ext cx="1964440" cy="578284"/>
          </a:xfrm>
          <a:custGeom>
            <a:avLst/>
            <a:gdLst>
              <a:gd name="connsiteX0" fmla="*/ 3200400 w 3200400"/>
              <a:gd name="connsiteY0" fmla="*/ 228600 h 2565400"/>
              <a:gd name="connsiteX1" fmla="*/ 1816100 w 3200400"/>
              <a:gd name="connsiteY1" fmla="*/ 0 h 2565400"/>
              <a:gd name="connsiteX2" fmla="*/ 1816100 w 3200400"/>
              <a:gd name="connsiteY2" fmla="*/ 0 h 2565400"/>
              <a:gd name="connsiteX3" fmla="*/ 952500 w 3200400"/>
              <a:gd name="connsiteY3" fmla="*/ 381000 h 2565400"/>
              <a:gd name="connsiteX4" fmla="*/ 0 w 3200400"/>
              <a:gd name="connsiteY4" fmla="*/ 2565400 h 2565400"/>
              <a:gd name="connsiteX5" fmla="*/ 0 w 3200400"/>
              <a:gd name="connsiteY5" fmla="*/ 2565400 h 256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400" h="2565400">
                <a:moveTo>
                  <a:pt x="3200400" y="228600"/>
                </a:moveTo>
                <a:lnTo>
                  <a:pt x="1816100" y="0"/>
                </a:lnTo>
                <a:lnTo>
                  <a:pt x="1816100" y="0"/>
                </a:lnTo>
                <a:cubicBezTo>
                  <a:pt x="1672167" y="63500"/>
                  <a:pt x="1255183" y="-46567"/>
                  <a:pt x="952500" y="381000"/>
                </a:cubicBezTo>
                <a:cubicBezTo>
                  <a:pt x="649817" y="808567"/>
                  <a:pt x="0" y="2565400"/>
                  <a:pt x="0" y="2565400"/>
                </a:cubicBezTo>
                <a:lnTo>
                  <a:pt x="0" y="2565400"/>
                </a:lnTo>
              </a:path>
            </a:pathLst>
          </a:custGeom>
          <a:noFill/>
          <a:ln>
            <a:solidFill>
              <a:srgbClr val="FF0000"/>
            </a:solidFill>
            <a:tailEnd type="stealth" w="lg" len="lg"/>
          </a:ln>
          <a:scene3d>
            <a:camera prst="orthographicFront">
              <a:rot lat="0" lon="0" rev="212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V="1">
            <a:off x="2870200" y="5905500"/>
            <a:ext cx="2743200" cy="12700"/>
          </a:xfrm>
          <a:prstGeom prst="line">
            <a:avLst/>
          </a:prstGeom>
          <a:ln w="38100">
            <a:solidFill>
              <a:srgbClr val="8803BD"/>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49900" y="57912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82900" y="58039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57600" y="6007100"/>
            <a:ext cx="977900" cy="400110"/>
          </a:xfrm>
          <a:prstGeom prst="rect">
            <a:avLst/>
          </a:prstGeom>
          <a:noFill/>
          <a:ln w="15875">
            <a:solidFill>
              <a:srgbClr val="8803BD"/>
            </a:solidFill>
          </a:ln>
        </p:spPr>
        <p:txBody>
          <a:bodyPr wrap="square" rtlCol="0">
            <a:spAutoFit/>
          </a:bodyPr>
          <a:lstStyle/>
          <a:p>
            <a:r>
              <a:rPr lang="en-US" sz="2000" b="1" dirty="0">
                <a:solidFill>
                  <a:srgbClr val="8803BD"/>
                </a:solidFill>
                <a:latin typeface="Arial" pitchFamily="34" charset="0"/>
                <a:cs typeface="Arial" pitchFamily="34" charset="0"/>
              </a:rPr>
              <a:t>½ Mile</a:t>
            </a:r>
          </a:p>
        </p:txBody>
      </p:sp>
    </p:spTree>
    <p:extLst>
      <p:ext uri="{BB962C8B-B14F-4D97-AF65-F5344CB8AC3E}">
        <p14:creationId xmlns:p14="http://schemas.microsoft.com/office/powerpoint/2010/main" val="121942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Third Trial</a:t>
            </a:r>
            <a:r>
              <a:rPr lang="en-US" sz="3600" b="1" dirty="0">
                <a:solidFill>
                  <a:srgbClr val="FF0000"/>
                </a:solidFill>
              </a:rPr>
              <a:t>    </a:t>
            </a:r>
            <a:r>
              <a:rPr lang="en-US" sz="3600" b="1" dirty="0" err="1"/>
              <a:t>Lk</a:t>
            </a:r>
            <a:r>
              <a:rPr lang="en-US" sz="3600" b="1" dirty="0"/>
              <a:t> 22:66-71</a:t>
            </a:r>
            <a:r>
              <a:rPr lang="en-US" sz="2800" b="1" dirty="0"/>
              <a:t>     </a:t>
            </a:r>
            <a:r>
              <a:rPr lang="en-US" b="1" dirty="0"/>
              <a:t>(Mt. 27:1-2; Mk. 15:1)</a:t>
            </a:r>
          </a:p>
        </p:txBody>
      </p:sp>
      <p:sp>
        <p:nvSpPr>
          <p:cNvPr id="6" name="TextBox 5"/>
          <p:cNvSpPr txBox="1"/>
          <p:nvPr/>
        </p:nvSpPr>
        <p:spPr>
          <a:xfrm>
            <a:off x="273050" y="1433608"/>
            <a:ext cx="8870950" cy="1877437"/>
          </a:xfrm>
          <a:prstGeom prst="rect">
            <a:avLst/>
          </a:prstGeom>
          <a:noFill/>
        </p:spPr>
        <p:txBody>
          <a:bodyPr wrap="square" rtlCol="0">
            <a:spAutoFit/>
          </a:bodyPr>
          <a:lstStyle/>
          <a:p>
            <a:r>
              <a:rPr lang="en-US" sz="2900" b="1" i="1" dirty="0">
                <a:solidFill>
                  <a:prstClr val="black"/>
                </a:solidFill>
                <a:latin typeface="Calibri" pitchFamily="34" charset="0"/>
                <a:cs typeface="Calibri" pitchFamily="34" charset="0"/>
              </a:rPr>
              <a:t>66  “When day came, the assembly of the elders of the people gathered together, both chief priests and scribes. And they led him away to their council, and they said,  67 </a:t>
            </a:r>
            <a:r>
              <a:rPr lang="en-US" sz="2900" b="1" i="1" dirty="0">
                <a:solidFill>
                  <a:srgbClr val="8803BD"/>
                </a:solidFill>
                <a:latin typeface="Calibri" pitchFamily="34" charset="0"/>
                <a:cs typeface="Calibri" pitchFamily="34" charset="0"/>
              </a:rPr>
              <a:t>"If you are the </a:t>
            </a:r>
            <a:r>
              <a:rPr lang="en-US" sz="2900" b="1" i="1" dirty="0">
                <a:solidFill>
                  <a:srgbClr val="FF0000"/>
                </a:solidFill>
                <a:latin typeface="Calibri" pitchFamily="34" charset="0"/>
                <a:cs typeface="Calibri" pitchFamily="34" charset="0"/>
              </a:rPr>
              <a:t>Christ</a:t>
            </a:r>
            <a:r>
              <a:rPr lang="en-US" sz="2900" b="1" i="1" dirty="0">
                <a:solidFill>
                  <a:srgbClr val="8803BD"/>
                </a:solidFill>
                <a:latin typeface="Calibri" pitchFamily="34" charset="0"/>
                <a:cs typeface="Calibri" pitchFamily="34" charset="0"/>
              </a:rPr>
              <a:t>, tell us.”</a:t>
            </a:r>
            <a:endParaRPr lang="en-US" sz="2900" dirty="0">
              <a:solidFill>
                <a:srgbClr val="8803BD"/>
              </a:solidFill>
            </a:endParaRPr>
          </a:p>
        </p:txBody>
      </p:sp>
      <p:sp>
        <p:nvSpPr>
          <p:cNvPr id="7" name="TextBox 6"/>
          <p:cNvSpPr txBox="1"/>
          <p:nvPr/>
        </p:nvSpPr>
        <p:spPr>
          <a:xfrm>
            <a:off x="273050" y="2776220"/>
            <a:ext cx="8731250" cy="1384995"/>
          </a:xfrm>
          <a:prstGeom prst="rect">
            <a:avLst/>
          </a:prstGeom>
          <a:noFill/>
        </p:spPr>
        <p:txBody>
          <a:bodyPr wrap="square" rtlCol="0">
            <a:spAutoFit/>
          </a:bodyPr>
          <a:lstStyle/>
          <a:p>
            <a:pPr lvl="0"/>
            <a:r>
              <a:rPr lang="en-US" sz="2800" b="1" i="1" dirty="0">
                <a:solidFill>
                  <a:prstClr val="black"/>
                </a:solidFill>
                <a:latin typeface="Calibri" pitchFamily="34" charset="0"/>
                <a:cs typeface="Calibri" pitchFamily="34" charset="0"/>
              </a:rPr>
              <a:t>                                  </a:t>
            </a:r>
            <a:r>
              <a:rPr lang="en-US" sz="2800" b="1" i="1" dirty="0">
                <a:solidFill>
                  <a:srgbClr val="92D050"/>
                </a:solidFill>
                <a:latin typeface="Calibri" pitchFamily="34" charset="0"/>
                <a:cs typeface="Calibri" pitchFamily="34" charset="0"/>
              </a:rPr>
              <a:t>           </a:t>
            </a:r>
            <a:r>
              <a:rPr lang="en-US" sz="2800" b="1" i="1" dirty="0">
                <a:solidFill>
                  <a:prstClr val="black"/>
                </a:solidFill>
                <a:latin typeface="Calibri" pitchFamily="34" charset="0"/>
                <a:cs typeface="Calibri" pitchFamily="34" charset="0"/>
              </a:rPr>
              <a:t>                 But he said to them, "If I tell you, </a:t>
            </a:r>
            <a:r>
              <a:rPr lang="en-US" sz="2800" b="1" i="1" dirty="0">
                <a:solidFill>
                  <a:srgbClr val="8803BD"/>
                </a:solidFill>
                <a:latin typeface="Calibri" pitchFamily="34" charset="0"/>
                <a:cs typeface="Calibri" pitchFamily="34" charset="0"/>
              </a:rPr>
              <a:t>you will not believe,  </a:t>
            </a:r>
            <a:r>
              <a:rPr lang="en-US" sz="2800" b="1" i="1" dirty="0">
                <a:latin typeface="Calibri" pitchFamily="34" charset="0"/>
                <a:cs typeface="Calibri" pitchFamily="34" charset="0"/>
              </a:rPr>
              <a:t>68</a:t>
            </a:r>
            <a:r>
              <a:rPr lang="en-US" sz="2800" b="1" i="1" dirty="0">
                <a:solidFill>
                  <a:srgbClr val="8803BD"/>
                </a:solidFill>
                <a:latin typeface="Calibri" pitchFamily="34" charset="0"/>
                <a:cs typeface="Calibri" pitchFamily="34" charset="0"/>
              </a:rPr>
              <a:t> </a:t>
            </a:r>
            <a:r>
              <a:rPr lang="en-US" sz="2800" b="1" i="1" dirty="0">
                <a:solidFill>
                  <a:prstClr val="black"/>
                </a:solidFill>
                <a:latin typeface="Calibri" pitchFamily="34" charset="0"/>
                <a:cs typeface="Calibri" pitchFamily="34" charset="0"/>
              </a:rPr>
              <a:t>and if I ask you, </a:t>
            </a:r>
            <a:r>
              <a:rPr lang="en-US" sz="2800" b="1" i="1" dirty="0">
                <a:solidFill>
                  <a:srgbClr val="8803BD"/>
                </a:solidFill>
                <a:latin typeface="Calibri" pitchFamily="34" charset="0"/>
                <a:cs typeface="Calibri" pitchFamily="34" charset="0"/>
              </a:rPr>
              <a:t>you will not answer. </a:t>
            </a:r>
            <a:r>
              <a:rPr lang="en-US" sz="2800" b="1" i="1" dirty="0">
                <a:solidFill>
                  <a:prstClr val="black"/>
                </a:solidFill>
                <a:latin typeface="Calibri" pitchFamily="34" charset="0"/>
                <a:cs typeface="Calibri" pitchFamily="34" charset="0"/>
              </a:rPr>
              <a:t> </a:t>
            </a:r>
            <a:endParaRPr lang="en-US" sz="2800" b="1" dirty="0">
              <a:solidFill>
                <a:prstClr val="black"/>
              </a:solidFill>
              <a:effectLst>
                <a:outerShdw blurRad="38100" dist="38100" dir="2700000" algn="tl">
                  <a:srgbClr val="000000">
                    <a:alpha val="43137"/>
                  </a:srgbClr>
                </a:outerShdw>
              </a:effectLst>
            </a:endParaRPr>
          </a:p>
        </p:txBody>
      </p:sp>
      <p:sp>
        <p:nvSpPr>
          <p:cNvPr id="8" name="TextBox 7"/>
          <p:cNvSpPr txBox="1"/>
          <p:nvPr/>
        </p:nvSpPr>
        <p:spPr>
          <a:xfrm>
            <a:off x="273050" y="4081780"/>
            <a:ext cx="8870950" cy="984885"/>
          </a:xfrm>
          <a:prstGeom prst="rect">
            <a:avLst/>
          </a:prstGeom>
          <a:noFill/>
        </p:spPr>
        <p:txBody>
          <a:bodyPr wrap="square" rtlCol="0">
            <a:spAutoFit/>
          </a:bodyPr>
          <a:lstStyle/>
          <a:p>
            <a:pPr lvl="0"/>
            <a:r>
              <a:rPr lang="en-US" sz="2800" b="1" i="1" dirty="0">
                <a:solidFill>
                  <a:prstClr val="black"/>
                </a:solidFill>
                <a:latin typeface="Calibri" pitchFamily="34" charset="0"/>
                <a:cs typeface="Calibri" pitchFamily="34" charset="0"/>
              </a:rPr>
              <a:t>                                                                                       70 </a:t>
            </a:r>
            <a:r>
              <a:rPr lang="en-US" sz="2900" b="1" i="1" dirty="0">
                <a:solidFill>
                  <a:prstClr val="black"/>
                </a:solidFill>
                <a:latin typeface="Calibri" pitchFamily="34" charset="0"/>
                <a:cs typeface="Calibri" pitchFamily="34" charset="0"/>
              </a:rPr>
              <a:t>So they all said, </a:t>
            </a:r>
            <a:r>
              <a:rPr lang="en-US" sz="2900" b="1" i="1" dirty="0">
                <a:solidFill>
                  <a:srgbClr val="8803BD"/>
                </a:solidFill>
                <a:latin typeface="Calibri" pitchFamily="34" charset="0"/>
                <a:cs typeface="Calibri" pitchFamily="34" charset="0"/>
              </a:rPr>
              <a:t>"Are you the </a:t>
            </a:r>
            <a:r>
              <a:rPr lang="en-US" sz="2900" b="1" i="1" dirty="0">
                <a:solidFill>
                  <a:srgbClr val="FF0000"/>
                </a:solidFill>
                <a:latin typeface="Calibri" pitchFamily="34" charset="0"/>
                <a:cs typeface="Calibri" pitchFamily="34" charset="0"/>
              </a:rPr>
              <a:t>Son of God</a:t>
            </a:r>
            <a:r>
              <a:rPr lang="en-US" sz="2900" b="1" i="1" dirty="0">
                <a:solidFill>
                  <a:srgbClr val="8803BD"/>
                </a:solidFill>
                <a:latin typeface="Calibri" pitchFamily="34" charset="0"/>
                <a:cs typeface="Calibri" pitchFamily="34" charset="0"/>
              </a:rPr>
              <a:t>, then?"    </a:t>
            </a:r>
            <a:endParaRPr lang="en-US" sz="2900" b="1" dirty="0">
              <a:solidFill>
                <a:srgbClr val="8803BD"/>
              </a:solidFill>
              <a:effectLst>
                <a:outerShdw blurRad="38100" dist="38100" dir="2700000" algn="tl">
                  <a:srgbClr val="000000">
                    <a:alpha val="43137"/>
                  </a:srgbClr>
                </a:outerShdw>
              </a:effectLst>
            </a:endParaRPr>
          </a:p>
        </p:txBody>
      </p:sp>
      <p:sp>
        <p:nvSpPr>
          <p:cNvPr id="9" name="TextBox 8"/>
          <p:cNvSpPr txBox="1"/>
          <p:nvPr/>
        </p:nvSpPr>
        <p:spPr>
          <a:xfrm>
            <a:off x="260350" y="4519168"/>
            <a:ext cx="8731250" cy="984885"/>
          </a:xfrm>
          <a:prstGeom prst="rect">
            <a:avLst/>
          </a:prstGeom>
          <a:noFill/>
        </p:spPr>
        <p:txBody>
          <a:bodyPr wrap="square" rtlCol="0">
            <a:spAutoFit/>
          </a:bodyPr>
          <a:lstStyle/>
          <a:p>
            <a:pPr lvl="0"/>
            <a:r>
              <a:rPr lang="en-US" sz="2800" b="1" i="1" dirty="0">
                <a:solidFill>
                  <a:srgbClr val="8803BD"/>
                </a:solidFill>
                <a:latin typeface="Calibri" pitchFamily="34" charset="0"/>
                <a:cs typeface="Calibri" pitchFamily="34" charset="0"/>
              </a:rPr>
              <a:t>                                        </a:t>
            </a:r>
            <a:r>
              <a:rPr lang="en-US" sz="2800" b="1" i="1" dirty="0">
                <a:solidFill>
                  <a:srgbClr val="FF0000"/>
                </a:solidFill>
                <a:latin typeface="Calibri" pitchFamily="34" charset="0"/>
                <a:cs typeface="Calibri" pitchFamily="34" charset="0"/>
              </a:rPr>
              <a:t>                      </a:t>
            </a:r>
            <a:r>
              <a:rPr lang="en-US" sz="2800" b="1" i="1" dirty="0">
                <a:solidFill>
                  <a:srgbClr val="8803BD"/>
                </a:solidFill>
                <a:latin typeface="Calibri" pitchFamily="34" charset="0"/>
                <a:cs typeface="Calibri" pitchFamily="34" charset="0"/>
              </a:rPr>
              <a:t>               </a:t>
            </a:r>
            <a:r>
              <a:rPr lang="en-US" sz="2900" b="1" i="1" dirty="0">
                <a:solidFill>
                  <a:srgbClr val="8803BD"/>
                </a:solidFill>
                <a:latin typeface="Calibri" pitchFamily="34" charset="0"/>
                <a:cs typeface="Calibri" pitchFamily="34" charset="0"/>
              </a:rPr>
              <a:t>And he said to them, "You say that I am."</a:t>
            </a:r>
          </a:p>
        </p:txBody>
      </p:sp>
      <p:sp>
        <p:nvSpPr>
          <p:cNvPr id="10" name="TextBox 9"/>
          <p:cNvSpPr txBox="1"/>
          <p:nvPr/>
        </p:nvSpPr>
        <p:spPr>
          <a:xfrm>
            <a:off x="298450" y="4965191"/>
            <a:ext cx="8534400" cy="1431161"/>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71 Then they said, "What further testimony do we need? </a:t>
            </a:r>
            <a:r>
              <a:rPr lang="en-US" sz="2900" b="1" i="1" dirty="0">
                <a:solidFill>
                  <a:srgbClr val="8803BD"/>
                </a:solidFill>
                <a:latin typeface="Calibri" pitchFamily="34" charset="0"/>
                <a:cs typeface="Calibri" pitchFamily="34" charset="0"/>
              </a:rPr>
              <a:t>We have heard it ourselves from his own lips." </a:t>
            </a:r>
          </a:p>
        </p:txBody>
      </p:sp>
      <p:sp>
        <p:nvSpPr>
          <p:cNvPr id="11" name="TextBox 10"/>
          <p:cNvSpPr txBox="1"/>
          <p:nvPr/>
        </p:nvSpPr>
        <p:spPr>
          <a:xfrm>
            <a:off x="260350" y="3639820"/>
            <a:ext cx="8731250" cy="954107"/>
          </a:xfrm>
          <a:prstGeom prst="rect">
            <a:avLst/>
          </a:prstGeom>
          <a:noFill/>
        </p:spPr>
        <p:txBody>
          <a:bodyPr wrap="square" rtlCol="0">
            <a:spAutoFit/>
          </a:bodyPr>
          <a:lstStyle/>
          <a:p>
            <a:pPr lvl="0"/>
            <a:r>
              <a:rPr lang="en-US" sz="2800" b="1" i="1" dirty="0">
                <a:solidFill>
                  <a:prstClr val="black"/>
                </a:solidFill>
                <a:latin typeface="Calibri" pitchFamily="34" charset="0"/>
                <a:cs typeface="Calibri" pitchFamily="34" charset="0"/>
              </a:rPr>
              <a:t>                        69 But from now on the </a:t>
            </a:r>
            <a:r>
              <a:rPr lang="en-US" sz="2800" b="1" i="1" dirty="0">
                <a:solidFill>
                  <a:srgbClr val="FF0000"/>
                </a:solidFill>
                <a:latin typeface="Calibri" pitchFamily="34" charset="0"/>
                <a:cs typeface="Calibri" pitchFamily="34" charset="0"/>
              </a:rPr>
              <a:t>Son of Man </a:t>
            </a:r>
            <a:r>
              <a:rPr lang="en-US" sz="2800" b="1" i="1" dirty="0">
                <a:solidFill>
                  <a:prstClr val="black"/>
                </a:solidFill>
                <a:latin typeface="Calibri" pitchFamily="34" charset="0"/>
                <a:cs typeface="Calibri" pitchFamily="34" charset="0"/>
              </a:rPr>
              <a:t>shall be seated at the right hand of the power of God."</a:t>
            </a:r>
            <a:endParaRPr lang="en-US" sz="2800" b="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4690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10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1000"/>
                                        <p:tgtEl>
                                          <p:spTgt spid="1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P spid="9" grpId="0"/>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279400" y="1333411"/>
            <a:ext cx="8763000" cy="4001095"/>
          </a:xfrm>
          <a:prstGeom prst="rect">
            <a:avLst/>
          </a:prstGeom>
          <a:noFill/>
        </p:spPr>
        <p:txBody>
          <a:bodyPr wrap="square" rtlCol="0">
            <a:spAutoFit/>
          </a:bodyPr>
          <a:lstStyle/>
          <a:p>
            <a:r>
              <a:rPr lang="en-US" sz="3200" b="1" dirty="0">
                <a:cs typeface="Calibri" pitchFamily="34" charset="0"/>
              </a:rPr>
              <a:t>Mt 27:1-2  </a:t>
            </a:r>
            <a:r>
              <a:rPr lang="en-US" sz="2900" b="1" dirty="0">
                <a:cs typeface="Calibri" pitchFamily="34" charset="0"/>
              </a:rPr>
              <a:t>“</a:t>
            </a:r>
            <a:r>
              <a:rPr lang="en-US" sz="2900" b="1" i="1" dirty="0">
                <a:latin typeface="Calibri" pitchFamily="34" charset="0"/>
                <a:cs typeface="Calibri" pitchFamily="34" charset="0"/>
              </a:rPr>
              <a:t>When morning came, all the chief priests and the elders of the people took counsel against Jesus </a:t>
            </a:r>
            <a:r>
              <a:rPr lang="en-US" sz="2900" b="1" i="1" dirty="0">
                <a:solidFill>
                  <a:srgbClr val="8803BD"/>
                </a:solidFill>
                <a:latin typeface="Calibri" pitchFamily="34" charset="0"/>
                <a:cs typeface="Calibri" pitchFamily="34" charset="0"/>
              </a:rPr>
              <a:t>to put him to death.” </a:t>
            </a:r>
          </a:p>
          <a:p>
            <a:pPr lvl="0"/>
            <a:endParaRPr lang="en-US" sz="1600" b="1" dirty="0">
              <a:solidFill>
                <a:srgbClr val="FF0000"/>
              </a:solidFill>
            </a:endParaRPr>
          </a:p>
          <a:p>
            <a:pPr lvl="0"/>
            <a:r>
              <a:rPr lang="en-US" sz="3200" b="1" dirty="0">
                <a:solidFill>
                  <a:srgbClr val="FF0000"/>
                </a:solidFill>
              </a:rPr>
              <a:t>Miscarriage of Justice</a:t>
            </a:r>
          </a:p>
          <a:p>
            <a:pPr marL="457200" lvl="0" indent="-457200">
              <a:buFont typeface="Arial" pitchFamily="34" charset="0"/>
              <a:buChar char="•"/>
            </a:pPr>
            <a:r>
              <a:rPr lang="en-US" sz="2900" b="1" dirty="0"/>
              <a:t>The Sanhedrin could not originate charges.</a:t>
            </a:r>
          </a:p>
          <a:p>
            <a:pPr marL="457200" lvl="0" indent="-457200">
              <a:buFont typeface="Arial" pitchFamily="34" charset="0"/>
              <a:buChar char="•"/>
            </a:pPr>
            <a:endParaRPr lang="en-US" sz="2900" b="1" dirty="0"/>
          </a:p>
          <a:p>
            <a:pPr marL="457200" lvl="0" indent="-457200">
              <a:buFont typeface="Arial" pitchFamily="34" charset="0"/>
              <a:buChar char="•"/>
            </a:pPr>
            <a:r>
              <a:rPr lang="en-US" sz="2900" b="1" dirty="0"/>
              <a:t>The charges were required to be certain, specific.</a:t>
            </a:r>
          </a:p>
        </p:txBody>
      </p:sp>
      <p:sp>
        <p:nvSpPr>
          <p:cNvPr id="4" name="TextBox 3"/>
          <p:cNvSpPr txBox="1"/>
          <p:nvPr/>
        </p:nvSpPr>
        <p:spPr>
          <a:xfrm>
            <a:off x="317500" y="723900"/>
            <a:ext cx="8648700" cy="646331"/>
          </a:xfrm>
          <a:prstGeom prst="rect">
            <a:avLst/>
          </a:prstGeom>
          <a:noFill/>
        </p:spPr>
        <p:txBody>
          <a:bodyPr wrap="square" rtlCol="0">
            <a:spAutoFit/>
          </a:bodyPr>
          <a:lstStyle/>
          <a:p>
            <a:pPr lvl="0"/>
            <a:r>
              <a:rPr lang="en-US" sz="3600" b="1" u="sng" dirty="0">
                <a:solidFill>
                  <a:srgbClr val="FF0000"/>
                </a:solidFill>
              </a:rPr>
              <a:t>The Third Trial</a:t>
            </a:r>
            <a:r>
              <a:rPr lang="en-US" sz="3600" b="1" dirty="0">
                <a:solidFill>
                  <a:srgbClr val="FF0000"/>
                </a:solidFill>
              </a:rPr>
              <a:t>   </a:t>
            </a:r>
            <a:r>
              <a:rPr lang="en-US" sz="3600" b="1" dirty="0" err="1">
                <a:solidFill>
                  <a:prstClr val="black"/>
                </a:solidFill>
              </a:rPr>
              <a:t>Lk</a:t>
            </a:r>
            <a:r>
              <a:rPr lang="en-US" sz="3600" b="1" dirty="0">
                <a:solidFill>
                  <a:prstClr val="black"/>
                </a:solidFill>
              </a:rPr>
              <a:t> 22:66-71</a:t>
            </a:r>
            <a:r>
              <a:rPr lang="en-US" sz="2800" b="1" dirty="0">
                <a:solidFill>
                  <a:prstClr val="black"/>
                </a:solidFill>
              </a:rPr>
              <a:t>      </a:t>
            </a:r>
            <a:r>
              <a:rPr lang="en-US" b="1" dirty="0">
                <a:solidFill>
                  <a:prstClr val="black"/>
                </a:solidFill>
              </a:rPr>
              <a:t>(Mt. 27:1-2; Mk. 15:1)</a:t>
            </a:r>
          </a:p>
        </p:txBody>
      </p:sp>
    </p:spTree>
    <p:extLst>
      <p:ext uri="{BB962C8B-B14F-4D97-AF65-F5344CB8AC3E}">
        <p14:creationId xmlns:p14="http://schemas.microsoft.com/office/powerpoint/2010/main" val="405325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241300" y="754507"/>
            <a:ext cx="8763000" cy="5832366"/>
          </a:xfrm>
          <a:prstGeom prst="rect">
            <a:avLst/>
          </a:prstGeom>
          <a:noFill/>
        </p:spPr>
        <p:txBody>
          <a:bodyPr wrap="square" rtlCol="0">
            <a:spAutoFit/>
          </a:bodyPr>
          <a:lstStyle/>
          <a:p>
            <a:pPr lvl="0"/>
            <a:r>
              <a:rPr lang="en-US" sz="3200" b="1" dirty="0">
                <a:solidFill>
                  <a:srgbClr val="FF0000"/>
                </a:solidFill>
              </a:rPr>
              <a:t>Miscarriages of Justice – </a:t>
            </a:r>
            <a:r>
              <a:rPr lang="en-US" sz="3200" b="1" dirty="0">
                <a:solidFill>
                  <a:srgbClr val="8803BD"/>
                </a:solidFill>
              </a:rPr>
              <a:t>The Procedure</a:t>
            </a:r>
          </a:p>
          <a:p>
            <a:pPr lvl="0"/>
            <a:endParaRPr lang="en-US" sz="1100" b="1" dirty="0"/>
          </a:p>
          <a:p>
            <a:pPr marL="457200" lvl="0" indent="-457200">
              <a:buFont typeface="Arial" pitchFamily="34" charset="0"/>
              <a:buChar char="•"/>
            </a:pPr>
            <a:r>
              <a:rPr lang="en-US" sz="3000" b="1" dirty="0"/>
              <a:t>No man should be tried before less than three judges.</a:t>
            </a:r>
          </a:p>
          <a:p>
            <a:pPr marL="457200" lvl="0" indent="-457200">
              <a:buFont typeface="Arial" pitchFamily="34" charset="0"/>
              <a:buChar char="•"/>
            </a:pPr>
            <a:r>
              <a:rPr lang="en-US" sz="3000" b="1" dirty="0"/>
              <a:t>Could not take place at night</a:t>
            </a:r>
            <a:r>
              <a:rPr lang="en-US" sz="3000" dirty="0"/>
              <a:t>.</a:t>
            </a:r>
          </a:p>
          <a:p>
            <a:pPr marL="457200" lvl="0" indent="-457200">
              <a:buFont typeface="Arial" pitchFamily="34" charset="0"/>
              <a:buChar char="•"/>
            </a:pPr>
            <a:r>
              <a:rPr lang="en-US" sz="3000" b="1" dirty="0"/>
              <a:t>The court</a:t>
            </a:r>
            <a:r>
              <a:rPr lang="en-US" sz="3000" dirty="0"/>
              <a:t> </a:t>
            </a:r>
            <a:r>
              <a:rPr lang="en-US" sz="3000" b="1" dirty="0"/>
              <a:t>could not convene before the offering of morning sacrifices</a:t>
            </a:r>
            <a:r>
              <a:rPr lang="en-US" sz="3000" dirty="0"/>
              <a:t>.</a:t>
            </a:r>
          </a:p>
          <a:p>
            <a:pPr marL="457200" lvl="0" indent="-457200">
              <a:buFont typeface="Arial" pitchFamily="34" charset="0"/>
              <a:buChar char="•"/>
            </a:pPr>
            <a:r>
              <a:rPr lang="en-US" sz="3000" b="1" dirty="0"/>
              <a:t>The entire trial involving a capital offense could not be conducted within a single day. The sentence was not to be carried out for two days.</a:t>
            </a:r>
          </a:p>
          <a:p>
            <a:pPr marL="457200" lvl="0" indent="-457200">
              <a:buFont typeface="Arial" pitchFamily="34" charset="0"/>
              <a:buChar char="•"/>
            </a:pPr>
            <a:r>
              <a:rPr lang="en-US" sz="3000" b="1" dirty="0"/>
              <a:t>A trial could not be conducted on a day preceding a Jewish Sabbath</a:t>
            </a:r>
            <a:r>
              <a:rPr lang="en-US" sz="2800" b="1" i="1" dirty="0">
                <a:latin typeface="Calibri" pitchFamily="34" charset="0"/>
                <a:cs typeface="Calibri" pitchFamily="34" charset="0"/>
              </a:rPr>
              <a:t> </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196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177800" y="215900"/>
            <a:ext cx="8839200" cy="6124754"/>
          </a:xfrm>
          <a:prstGeom prst="rect">
            <a:avLst/>
          </a:prstGeom>
          <a:noFill/>
        </p:spPr>
        <p:txBody>
          <a:bodyPr wrap="square" rtlCol="0">
            <a:spAutoFit/>
          </a:bodyPr>
          <a:lstStyle/>
          <a:p>
            <a:r>
              <a:rPr lang="en-US" sz="2800" b="1" dirty="0">
                <a:solidFill>
                  <a:schemeClr val="bg1"/>
                </a:solidFill>
              </a:rPr>
              <a:t>The Gospels</a:t>
            </a:r>
          </a:p>
          <a:p>
            <a:r>
              <a:rPr lang="en-US" sz="2800" dirty="0">
                <a:solidFill>
                  <a:schemeClr val="bg1"/>
                </a:solidFill>
              </a:rPr>
              <a:t> </a:t>
            </a:r>
            <a:r>
              <a:rPr lang="en-US" sz="2800" b="1" dirty="0">
                <a:solidFill>
                  <a:schemeClr val="bg1"/>
                </a:solidFill>
              </a:rPr>
              <a:t>4 chapters </a:t>
            </a:r>
            <a:r>
              <a:rPr lang="en-US" sz="2800" dirty="0">
                <a:solidFill>
                  <a:schemeClr val="bg1"/>
                </a:solidFill>
              </a:rPr>
              <a:t>devoted to </a:t>
            </a:r>
            <a:r>
              <a:rPr lang="en-US" sz="2800" b="1" dirty="0">
                <a:solidFill>
                  <a:schemeClr val="bg1"/>
                </a:solidFill>
              </a:rPr>
              <a:t>first 26-27 years </a:t>
            </a:r>
            <a:r>
              <a:rPr lang="en-US" sz="2800" dirty="0">
                <a:solidFill>
                  <a:schemeClr val="bg1"/>
                </a:solidFill>
              </a:rPr>
              <a:t>of Jesus’ Life.</a:t>
            </a:r>
          </a:p>
          <a:p>
            <a:r>
              <a:rPr lang="en-US" sz="2800" b="1" dirty="0">
                <a:solidFill>
                  <a:schemeClr val="bg1"/>
                </a:solidFill>
              </a:rPr>
              <a:t>85 chapters </a:t>
            </a:r>
            <a:r>
              <a:rPr lang="en-US" sz="2800" dirty="0">
                <a:solidFill>
                  <a:schemeClr val="bg1"/>
                </a:solidFill>
              </a:rPr>
              <a:t>devoted to </a:t>
            </a:r>
            <a:r>
              <a:rPr lang="en-US" sz="2800" b="1" dirty="0">
                <a:solidFill>
                  <a:schemeClr val="bg1"/>
                </a:solidFill>
              </a:rPr>
              <a:t>last 3 ½ years </a:t>
            </a:r>
            <a:r>
              <a:rPr lang="en-US" sz="2800" dirty="0">
                <a:solidFill>
                  <a:schemeClr val="bg1"/>
                </a:solidFill>
              </a:rPr>
              <a:t>of Jesus’ life.</a:t>
            </a:r>
          </a:p>
          <a:p>
            <a:endParaRPr lang="en-US" sz="2800" dirty="0">
              <a:solidFill>
                <a:schemeClr val="bg1"/>
              </a:solidFill>
            </a:endParaRPr>
          </a:p>
          <a:p>
            <a:r>
              <a:rPr lang="en-US" sz="2800" dirty="0">
                <a:solidFill>
                  <a:schemeClr val="bg1"/>
                </a:solidFill>
              </a:rPr>
              <a:t>Of </a:t>
            </a:r>
            <a:r>
              <a:rPr lang="en-US" sz="2800" b="1" dirty="0">
                <a:solidFill>
                  <a:schemeClr val="bg1"/>
                </a:solidFill>
              </a:rPr>
              <a:t>85 chapters devoted to Christ’s ministry:</a:t>
            </a:r>
          </a:p>
          <a:p>
            <a:r>
              <a:rPr lang="en-US" sz="2800" b="1" dirty="0">
                <a:solidFill>
                  <a:schemeClr val="bg1"/>
                </a:solidFill>
              </a:rPr>
              <a:t>56 chapters </a:t>
            </a:r>
            <a:r>
              <a:rPr lang="en-US" sz="2800" dirty="0">
                <a:solidFill>
                  <a:schemeClr val="bg1"/>
                </a:solidFill>
              </a:rPr>
              <a:t>devoted to time </a:t>
            </a:r>
            <a:r>
              <a:rPr lang="en-US" sz="2800" b="1" dirty="0">
                <a:solidFill>
                  <a:schemeClr val="bg1"/>
                </a:solidFill>
              </a:rPr>
              <a:t>up to last week.</a:t>
            </a:r>
            <a:endParaRPr lang="en-US" sz="2800" dirty="0">
              <a:solidFill>
                <a:schemeClr val="bg1"/>
              </a:solidFill>
            </a:endParaRPr>
          </a:p>
          <a:p>
            <a:r>
              <a:rPr lang="en-US" sz="2800" b="1" dirty="0">
                <a:solidFill>
                  <a:schemeClr val="bg1"/>
                </a:solidFill>
              </a:rPr>
              <a:t>29 chapters </a:t>
            </a:r>
            <a:r>
              <a:rPr lang="en-US" sz="2800" dirty="0">
                <a:solidFill>
                  <a:schemeClr val="bg1"/>
                </a:solidFill>
              </a:rPr>
              <a:t>devoted to </a:t>
            </a:r>
            <a:r>
              <a:rPr lang="en-US" sz="2800" b="1" dirty="0">
                <a:solidFill>
                  <a:schemeClr val="bg1"/>
                </a:solidFill>
              </a:rPr>
              <a:t>last week.</a:t>
            </a:r>
            <a:endParaRPr lang="en-US" sz="2800" dirty="0">
              <a:solidFill>
                <a:schemeClr val="bg1"/>
              </a:solidFill>
            </a:endParaRPr>
          </a:p>
          <a:p>
            <a:endParaRPr lang="en-US" sz="2800" dirty="0">
              <a:solidFill>
                <a:schemeClr val="bg1"/>
              </a:solidFill>
            </a:endParaRPr>
          </a:p>
          <a:p>
            <a:r>
              <a:rPr lang="en-US" sz="2800" dirty="0">
                <a:solidFill>
                  <a:schemeClr val="bg1"/>
                </a:solidFill>
              </a:rPr>
              <a:t>Of </a:t>
            </a:r>
            <a:r>
              <a:rPr lang="en-US" sz="2800" b="1" dirty="0">
                <a:solidFill>
                  <a:schemeClr val="bg1"/>
                </a:solidFill>
              </a:rPr>
              <a:t>29 chapters devoted to last week of Christ’s life:</a:t>
            </a:r>
          </a:p>
          <a:p>
            <a:r>
              <a:rPr lang="en-US" sz="2800" b="1" dirty="0">
                <a:solidFill>
                  <a:schemeClr val="bg1"/>
                </a:solidFill>
              </a:rPr>
              <a:t>16 chapters </a:t>
            </a:r>
            <a:r>
              <a:rPr lang="en-US" sz="2800" dirty="0">
                <a:solidFill>
                  <a:schemeClr val="bg1"/>
                </a:solidFill>
              </a:rPr>
              <a:t>devoted to </a:t>
            </a:r>
            <a:r>
              <a:rPr lang="en-US" sz="2800" b="1" dirty="0">
                <a:solidFill>
                  <a:schemeClr val="bg1"/>
                </a:solidFill>
              </a:rPr>
              <a:t>first 6 days.</a:t>
            </a:r>
            <a:endParaRPr lang="en-US" sz="2800" dirty="0">
              <a:solidFill>
                <a:schemeClr val="bg1"/>
              </a:solidFill>
            </a:endParaRPr>
          </a:p>
          <a:p>
            <a:r>
              <a:rPr lang="en-US" sz="2800" b="1" dirty="0">
                <a:solidFill>
                  <a:schemeClr val="bg1"/>
                </a:solidFill>
              </a:rPr>
              <a:t>13 chapters </a:t>
            </a:r>
            <a:r>
              <a:rPr lang="en-US" sz="2800" dirty="0">
                <a:solidFill>
                  <a:schemeClr val="bg1"/>
                </a:solidFill>
              </a:rPr>
              <a:t>are devoted to events of </a:t>
            </a:r>
            <a:r>
              <a:rPr lang="en-US" sz="2800" b="1" dirty="0">
                <a:solidFill>
                  <a:schemeClr val="bg1"/>
                </a:solidFill>
              </a:rPr>
              <a:t>last day.</a:t>
            </a:r>
          </a:p>
          <a:p>
            <a:endParaRPr lang="en-US" sz="2800" dirty="0">
              <a:solidFill>
                <a:schemeClr val="bg1"/>
              </a:solidFill>
            </a:endParaRPr>
          </a:p>
          <a:p>
            <a:pPr algn="ctr"/>
            <a:r>
              <a:rPr lang="en-US" sz="2800" b="1" dirty="0">
                <a:solidFill>
                  <a:srgbClr val="8803BD"/>
                </a:solidFill>
              </a:rPr>
              <a:t>Emphasis in the four Gospels is clearly on events of the last day in the life of our Savior Jesus Christ.</a:t>
            </a:r>
          </a:p>
        </p:txBody>
      </p:sp>
    </p:spTree>
    <p:extLst>
      <p:ext uri="{BB962C8B-B14F-4D97-AF65-F5344CB8AC3E}">
        <p14:creationId xmlns:p14="http://schemas.microsoft.com/office/powerpoint/2010/main" val="83145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5">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5">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additive="base">
                                        <p:cTn id="31"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5">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 calcmode="lin" valueType="num">
                                      <p:cBhvr additive="base">
                                        <p:cTn id="35"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5">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anim calcmode="lin" valueType="num">
                                      <p:cBhvr additive="base">
                                        <p:cTn id="39"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5">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 calcmode="lin" valueType="num">
                                      <p:cBhvr additive="base">
                                        <p:cTn id="43"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241300" y="754507"/>
            <a:ext cx="8763000" cy="6201698"/>
          </a:xfrm>
          <a:prstGeom prst="rect">
            <a:avLst/>
          </a:prstGeom>
          <a:noFill/>
        </p:spPr>
        <p:txBody>
          <a:bodyPr wrap="square" rtlCol="0">
            <a:spAutoFit/>
          </a:bodyPr>
          <a:lstStyle/>
          <a:p>
            <a:pPr lvl="0"/>
            <a:r>
              <a:rPr lang="en-US" sz="3200" b="1" dirty="0">
                <a:solidFill>
                  <a:srgbClr val="FF0000"/>
                </a:solidFill>
              </a:rPr>
              <a:t>Miscarriages of Justice – </a:t>
            </a:r>
            <a:r>
              <a:rPr lang="en-US" sz="3200" b="1" dirty="0">
                <a:solidFill>
                  <a:srgbClr val="8803BD"/>
                </a:solidFill>
              </a:rPr>
              <a:t>The Verdict</a:t>
            </a:r>
          </a:p>
          <a:p>
            <a:pPr lvl="0"/>
            <a:endParaRPr lang="en-US" sz="1100" b="1" dirty="0"/>
          </a:p>
          <a:p>
            <a:pPr marL="457200" lvl="0" indent="-457200">
              <a:buFont typeface="Arial" pitchFamily="34" charset="0"/>
              <a:buChar char="•"/>
            </a:pPr>
            <a:r>
              <a:rPr lang="en-US" sz="3000" b="1" dirty="0"/>
              <a:t>Unanimous verdict of guilty - the prisoner must go free!</a:t>
            </a:r>
          </a:p>
          <a:p>
            <a:pPr lvl="0"/>
            <a:endParaRPr lang="en-US" sz="2400" b="1" dirty="0"/>
          </a:p>
          <a:p>
            <a:pPr marL="457200" lvl="0" indent="-457200">
              <a:buFont typeface="Arial" pitchFamily="34" charset="0"/>
              <a:buChar char="•"/>
            </a:pPr>
            <a:r>
              <a:rPr lang="en-US" sz="3000" b="1" dirty="0"/>
              <a:t>The verdict was rendered without any defense.</a:t>
            </a:r>
          </a:p>
          <a:p>
            <a:pPr marL="457200" lvl="0" indent="-457200">
              <a:buFont typeface="Arial" pitchFamily="34" charset="0"/>
              <a:buChar char="•"/>
            </a:pPr>
            <a:endParaRPr lang="en-US" sz="3000" b="1"/>
          </a:p>
          <a:p>
            <a:pPr marL="457200" lvl="0" indent="-457200">
              <a:buFont typeface="Arial" pitchFamily="34" charset="0"/>
              <a:buChar char="•"/>
            </a:pPr>
            <a:r>
              <a:rPr lang="en-US" sz="3000" b="1"/>
              <a:t>The </a:t>
            </a:r>
            <a:r>
              <a:rPr lang="en-US" sz="3000" b="1" dirty="0"/>
              <a:t>verdict was based upon an uncorroborated confession.</a:t>
            </a:r>
          </a:p>
          <a:p>
            <a:pPr marL="457200" lvl="0" indent="-457200">
              <a:buFont typeface="Arial" pitchFamily="34" charset="0"/>
              <a:buChar char="•"/>
            </a:pPr>
            <a:endParaRPr lang="en-US" sz="3000" b="1" dirty="0"/>
          </a:p>
          <a:p>
            <a:pPr marL="457200" lvl="0" indent="-457200">
              <a:buFont typeface="Arial" pitchFamily="34" charset="0"/>
              <a:buChar char="•"/>
            </a:pPr>
            <a:r>
              <a:rPr lang="en-US" sz="3000" b="1" dirty="0"/>
              <a:t>The Jewish tribunal ordinarily employed extreme measures to ensure the protection of the innocent.</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878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215900" y="729107"/>
            <a:ext cx="8763000" cy="4616648"/>
          </a:xfrm>
          <a:prstGeom prst="rect">
            <a:avLst/>
          </a:prstGeom>
          <a:noFill/>
        </p:spPr>
        <p:txBody>
          <a:bodyPr wrap="square" rtlCol="0">
            <a:spAutoFit/>
          </a:bodyPr>
          <a:lstStyle/>
          <a:p>
            <a:pPr lvl="0"/>
            <a:r>
              <a:rPr lang="en-US" sz="3200" b="1" dirty="0">
                <a:effectLst>
                  <a:outerShdw blurRad="38100" dist="38100" dir="2700000" algn="tl">
                    <a:srgbClr val="000000">
                      <a:alpha val="43137"/>
                    </a:srgbClr>
                  </a:outerShdw>
                </a:effectLst>
                <a:latin typeface="Aegean" pitchFamily="34" charset="0"/>
                <a:ea typeface="Aegean" pitchFamily="34" charset="0"/>
              </a:rPr>
              <a:t>The Babylonian Talmud –      500-600AD</a:t>
            </a:r>
          </a:p>
          <a:p>
            <a:pPr lvl="0"/>
            <a:r>
              <a:rPr lang="en-US" sz="3200" b="1" dirty="0">
                <a:effectLst>
                  <a:outerShdw blurRad="38100" dist="38100" dir="2700000" algn="tl">
                    <a:srgbClr val="000000">
                      <a:alpha val="43137"/>
                    </a:srgbClr>
                  </a:outerShdw>
                </a:effectLst>
                <a:latin typeface="Aegean" pitchFamily="34" charset="0"/>
                <a:ea typeface="Aegean" pitchFamily="34" charset="0"/>
              </a:rPr>
              <a:t>Tractate </a:t>
            </a:r>
            <a:r>
              <a:rPr lang="en-US" sz="3200" b="1">
                <a:effectLst>
                  <a:outerShdw blurRad="38100" dist="38100" dir="2700000" algn="tl">
                    <a:srgbClr val="000000">
                      <a:alpha val="43137"/>
                    </a:srgbClr>
                  </a:outerShdw>
                </a:effectLst>
                <a:latin typeface="Aegean" pitchFamily="34" charset="0"/>
                <a:ea typeface="Aegean" pitchFamily="34" charset="0"/>
              </a:rPr>
              <a:t>Sanhedrin 43AD</a:t>
            </a:r>
            <a:endParaRPr lang="en-US" sz="3200" b="1" dirty="0">
              <a:effectLst>
                <a:outerShdw blurRad="38100" dist="38100" dir="2700000" algn="tl">
                  <a:srgbClr val="000000">
                    <a:alpha val="43137"/>
                  </a:srgbClr>
                </a:outerShdw>
              </a:effectLst>
              <a:latin typeface="Aegean" pitchFamily="34" charset="0"/>
              <a:ea typeface="Aegean" pitchFamily="34" charset="0"/>
            </a:endParaRPr>
          </a:p>
          <a:p>
            <a:pPr lvl="0"/>
            <a:endParaRPr lang="en-US" sz="2000" b="1" dirty="0"/>
          </a:p>
          <a:p>
            <a:pPr lvl="0"/>
            <a:r>
              <a:rPr lang="en-US" sz="3000" b="1" dirty="0"/>
              <a:t>“Jesus was hanged on Passover Eve. Forty days previously the herald had cried,</a:t>
            </a:r>
          </a:p>
          <a:p>
            <a:pPr lvl="0"/>
            <a:r>
              <a:rPr lang="en-US" sz="3000" b="1" i="1" dirty="0"/>
              <a:t>“He is being led out for stoning, because he has practiced sorcery and led Israel astray and enticed them into apostasy. Whosoever has anything to say in his defense, let him come and declare it.”</a:t>
            </a:r>
          </a:p>
        </p:txBody>
      </p:sp>
      <p:sp>
        <p:nvSpPr>
          <p:cNvPr id="8" name="Rectangle 7"/>
          <p:cNvSpPr/>
          <p:nvPr/>
        </p:nvSpPr>
        <p:spPr>
          <a:xfrm>
            <a:off x="259976" y="2052918"/>
            <a:ext cx="1183342" cy="5109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160494" y="2043953"/>
            <a:ext cx="1416424" cy="5109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141694" y="2043953"/>
            <a:ext cx="2465294" cy="5109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886634" y="2510118"/>
            <a:ext cx="3101789" cy="5109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401670" y="2985248"/>
            <a:ext cx="1559859" cy="44823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79293" y="3415553"/>
            <a:ext cx="3254189" cy="5289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186516" y="3388659"/>
            <a:ext cx="2973236" cy="5289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42046" y="4338918"/>
            <a:ext cx="5477436" cy="5289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24118" y="5280212"/>
            <a:ext cx="8803341" cy="1015663"/>
          </a:xfrm>
          <a:prstGeom prst="rect">
            <a:avLst/>
          </a:prstGeom>
          <a:noFill/>
        </p:spPr>
        <p:txBody>
          <a:bodyPr wrap="square" rtlCol="0">
            <a:spAutoFit/>
          </a:bodyPr>
          <a:lstStyle/>
          <a:p>
            <a:pPr lvl="0"/>
            <a:r>
              <a:rPr lang="en-US" sz="3000" b="1" dirty="0">
                <a:solidFill>
                  <a:prstClr val="black"/>
                </a:solidFill>
              </a:rPr>
              <a:t>As nothing was brought forward in his defense, he was hanged on Passover Eve.” </a:t>
            </a:r>
            <a:endParaRPr lang="en-US" sz="2800" b="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047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1+#ppt_w/2"/>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1+#ppt_w/2"/>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1+#ppt_w/2"/>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1+#ppt_w/2"/>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1+#ppt_w/2"/>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1+#ppt_w/2"/>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1+#ppt_w/2"/>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animBg="1"/>
      <p:bldP spid="9" grpId="0" animBg="1"/>
      <p:bldP spid="10" grpId="0" animBg="1"/>
      <p:bldP spid="11" grpId="0" animBg="1"/>
      <p:bldP spid="12" grpId="0" animBg="1"/>
      <p:bldP spid="13" grpId="0" animBg="1"/>
      <p:bldP spid="14" grpId="0" animBg="1"/>
      <p:bldP spid="15" grpId="0" animBg="1"/>
      <p:bldP spid="16"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Roman Trials</a:t>
            </a:r>
          </a:p>
        </p:txBody>
      </p:sp>
      <p:sp>
        <p:nvSpPr>
          <p:cNvPr id="3" name="TextBox 2"/>
          <p:cNvSpPr txBox="1"/>
          <p:nvPr/>
        </p:nvSpPr>
        <p:spPr>
          <a:xfrm>
            <a:off x="241300" y="779907"/>
            <a:ext cx="8763000" cy="5416868"/>
          </a:xfrm>
          <a:prstGeom prst="rect">
            <a:avLst/>
          </a:prstGeom>
          <a:noFill/>
        </p:spPr>
        <p:txBody>
          <a:bodyPr wrap="square" rtlCol="0">
            <a:spAutoFit/>
          </a:bodyPr>
          <a:lstStyle/>
          <a:p>
            <a:pPr algn="ctr"/>
            <a:r>
              <a:rPr lang="en-US" sz="3200" b="1" dirty="0"/>
              <a:t>Retrial before death sentence</a:t>
            </a:r>
          </a:p>
          <a:p>
            <a:pPr algn="ctr"/>
            <a:r>
              <a:rPr lang="en-US" sz="3200" b="1" dirty="0"/>
              <a:t>per Roman Law</a:t>
            </a:r>
          </a:p>
          <a:p>
            <a:pPr algn="ctr"/>
            <a:endParaRPr lang="en-US" sz="1000" b="1" dirty="0"/>
          </a:p>
          <a:p>
            <a:r>
              <a:rPr lang="en-US" sz="2900" b="1" dirty="0"/>
              <a:t>Two goals:</a:t>
            </a:r>
          </a:p>
          <a:p>
            <a:pPr marL="514350" indent="-514350">
              <a:buAutoNum type="arabicParenBoth"/>
            </a:pPr>
            <a:r>
              <a:rPr lang="en-US" sz="2900" b="1" dirty="0"/>
              <a:t>Pilate’s permission for the execution of Jesus.</a:t>
            </a:r>
          </a:p>
          <a:p>
            <a:pPr marL="514350" indent="-514350">
              <a:buAutoNum type="arabicParenBoth"/>
            </a:pPr>
            <a:r>
              <a:rPr lang="en-US" sz="2900" b="1" dirty="0"/>
              <a:t>Have his Roman soldiers carry out the execution - Jews could not execute. </a:t>
            </a:r>
          </a:p>
          <a:p>
            <a:endParaRPr lang="en-US" sz="2000" b="1" dirty="0"/>
          </a:p>
          <a:p>
            <a:r>
              <a:rPr lang="en-US" sz="2900" b="1" dirty="0"/>
              <a:t>However, Romans would not be concerned with a charge of blasphemy, so they made a new charge - </a:t>
            </a:r>
          </a:p>
          <a:p>
            <a:endParaRPr lang="en-US" sz="2000" b="1" dirty="0"/>
          </a:p>
          <a:p>
            <a:r>
              <a:rPr lang="en-US" sz="2900" b="1" dirty="0">
                <a:solidFill>
                  <a:srgbClr val="FF0000"/>
                </a:solidFill>
              </a:rPr>
              <a:t>Jesus was trying to promote sedition against Rome! </a:t>
            </a:r>
            <a:r>
              <a:rPr lang="en-US" sz="2900" b="1" i="1" dirty="0">
                <a:solidFill>
                  <a:srgbClr val="FF0000"/>
                </a:solidFill>
                <a:latin typeface="Calibri" pitchFamily="34" charset="0"/>
                <a:cs typeface="Calibri" pitchFamily="34" charset="0"/>
              </a:rPr>
              <a:t>    </a:t>
            </a:r>
            <a:endParaRPr lang="en-US" sz="29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51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 name="Freeform 12"/>
          <p:cNvSpPr/>
          <p:nvPr/>
        </p:nvSpPr>
        <p:spPr>
          <a:xfrm>
            <a:off x="4235418" y="2044700"/>
            <a:ext cx="514382" cy="1003300"/>
          </a:xfrm>
          <a:custGeom>
            <a:avLst/>
            <a:gdLst>
              <a:gd name="connsiteX0" fmla="*/ 514382 w 514382"/>
              <a:gd name="connsiteY0" fmla="*/ 1003300 h 1003300"/>
              <a:gd name="connsiteX1" fmla="*/ 57182 w 514382"/>
              <a:gd name="connsiteY1" fmla="*/ 749300 h 1003300"/>
              <a:gd name="connsiteX2" fmla="*/ 57182 w 514382"/>
              <a:gd name="connsiteY2" fmla="*/ 749300 h 1003300"/>
              <a:gd name="connsiteX3" fmla="*/ 6382 w 514382"/>
              <a:gd name="connsiteY3" fmla="*/ 355600 h 1003300"/>
              <a:gd name="connsiteX4" fmla="*/ 222282 w 514382"/>
              <a:gd name="connsiteY4" fmla="*/ 0 h 1003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4382" h="1003300">
                <a:moveTo>
                  <a:pt x="514382" y="1003300"/>
                </a:moveTo>
                <a:lnTo>
                  <a:pt x="57182" y="749300"/>
                </a:lnTo>
                <a:lnTo>
                  <a:pt x="57182" y="749300"/>
                </a:lnTo>
                <a:cubicBezTo>
                  <a:pt x="48715" y="683683"/>
                  <a:pt x="-21135" y="480483"/>
                  <a:pt x="6382" y="355600"/>
                </a:cubicBezTo>
                <a:cubicBezTo>
                  <a:pt x="33899" y="230717"/>
                  <a:pt x="128090" y="115358"/>
                  <a:pt x="222282" y="0"/>
                </a:cubicBezTo>
              </a:path>
            </a:pathLst>
          </a:custGeom>
          <a:no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V="1">
            <a:off x="2870200" y="5905500"/>
            <a:ext cx="2743200" cy="12700"/>
          </a:xfrm>
          <a:prstGeom prst="line">
            <a:avLst/>
          </a:prstGeom>
          <a:ln w="38100">
            <a:solidFill>
              <a:srgbClr val="8803BD"/>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49900" y="57912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82900" y="58039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57600" y="6007100"/>
            <a:ext cx="977900" cy="400110"/>
          </a:xfrm>
          <a:prstGeom prst="rect">
            <a:avLst/>
          </a:prstGeom>
          <a:noFill/>
          <a:ln w="15875">
            <a:solidFill>
              <a:srgbClr val="8803BD"/>
            </a:solidFill>
          </a:ln>
        </p:spPr>
        <p:txBody>
          <a:bodyPr wrap="square" rtlCol="0">
            <a:spAutoFit/>
          </a:bodyPr>
          <a:lstStyle/>
          <a:p>
            <a:r>
              <a:rPr lang="en-US" sz="2000" b="1" dirty="0">
                <a:solidFill>
                  <a:srgbClr val="8803BD"/>
                </a:solidFill>
                <a:latin typeface="Arial" pitchFamily="34" charset="0"/>
                <a:cs typeface="Arial" pitchFamily="34" charset="0"/>
              </a:rPr>
              <a:t>½ Mile</a:t>
            </a:r>
          </a:p>
        </p:txBody>
      </p:sp>
    </p:spTree>
    <p:extLst>
      <p:ext uri="{BB962C8B-B14F-4D97-AF65-F5344CB8AC3E}">
        <p14:creationId xmlns:p14="http://schemas.microsoft.com/office/powerpoint/2010/main" val="340108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Fourth Trial</a:t>
            </a:r>
            <a:r>
              <a:rPr lang="en-US" sz="3600" b="1" dirty="0">
                <a:solidFill>
                  <a:srgbClr val="FF0000"/>
                </a:solidFill>
              </a:rPr>
              <a:t>    </a:t>
            </a:r>
            <a:r>
              <a:rPr lang="en-US" sz="3600" b="1" dirty="0" err="1"/>
              <a:t>Jn</a:t>
            </a:r>
            <a:r>
              <a:rPr lang="en-US" sz="3600" b="1" dirty="0"/>
              <a:t> 18:28-32</a:t>
            </a:r>
            <a:r>
              <a:rPr lang="en-US" sz="2800" b="1" dirty="0"/>
              <a:t>  </a:t>
            </a:r>
            <a:endParaRPr lang="en-US" b="1" dirty="0">
              <a:solidFill>
                <a:prstClr val="black"/>
              </a:solidFill>
            </a:endParaRPr>
          </a:p>
        </p:txBody>
      </p:sp>
      <p:sp>
        <p:nvSpPr>
          <p:cNvPr id="3" name="TextBox 2"/>
          <p:cNvSpPr txBox="1"/>
          <p:nvPr/>
        </p:nvSpPr>
        <p:spPr>
          <a:xfrm>
            <a:off x="304800" y="1863245"/>
            <a:ext cx="8636000" cy="2323713"/>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28  “Then they led Jesus from the house of Caiaphas to the governor's headquarters. It was early morning. They themselves did not enter the governor's headquarters, so </a:t>
            </a:r>
            <a:r>
              <a:rPr lang="en-US" sz="2900" b="1" i="1" dirty="0">
                <a:solidFill>
                  <a:srgbClr val="8803BD"/>
                </a:solidFill>
                <a:latin typeface="Calibri" pitchFamily="34" charset="0"/>
                <a:cs typeface="Calibri" pitchFamily="34" charset="0"/>
              </a:rPr>
              <a:t>that they would not be defiled, but could eat the Passover. </a:t>
            </a:r>
          </a:p>
        </p:txBody>
      </p:sp>
      <p:sp>
        <p:nvSpPr>
          <p:cNvPr id="4" name="TextBox 3"/>
          <p:cNvSpPr txBox="1"/>
          <p:nvPr/>
        </p:nvSpPr>
        <p:spPr>
          <a:xfrm>
            <a:off x="304800" y="3619500"/>
            <a:ext cx="8839200" cy="2323713"/>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29 So Pilate went outside to them and said, "</a:t>
            </a:r>
            <a:r>
              <a:rPr lang="en-US" sz="2900" b="1" i="1" dirty="0">
                <a:solidFill>
                  <a:srgbClr val="8803BD"/>
                </a:solidFill>
                <a:latin typeface="Calibri" pitchFamily="34" charset="0"/>
                <a:cs typeface="Calibri" pitchFamily="34" charset="0"/>
              </a:rPr>
              <a:t>What accusation do you bring </a:t>
            </a:r>
            <a:r>
              <a:rPr lang="en-US" sz="2900" b="1" i="1" dirty="0">
                <a:solidFill>
                  <a:prstClr val="black"/>
                </a:solidFill>
                <a:latin typeface="Calibri" pitchFamily="34" charset="0"/>
                <a:cs typeface="Calibri" pitchFamily="34" charset="0"/>
              </a:rPr>
              <a:t>against this man?"  30 They answered him, "If this man were not doing evil, we would not have delivered him over to you." </a:t>
            </a:r>
          </a:p>
        </p:txBody>
      </p:sp>
      <p:sp>
        <p:nvSpPr>
          <p:cNvPr id="7" name="TextBox 6"/>
          <p:cNvSpPr txBox="1"/>
          <p:nvPr/>
        </p:nvSpPr>
        <p:spPr>
          <a:xfrm>
            <a:off x="292100" y="5372100"/>
            <a:ext cx="8712200" cy="984885"/>
          </a:xfrm>
          <a:prstGeom prst="rect">
            <a:avLst/>
          </a:prstGeom>
          <a:noFill/>
        </p:spPr>
        <p:txBody>
          <a:bodyPr wrap="square" rtlCol="0">
            <a:spAutoFit/>
          </a:bodyPr>
          <a:lstStyle/>
          <a:p>
            <a:r>
              <a:rPr lang="en-US" sz="2900" b="1" i="1" dirty="0">
                <a:solidFill>
                  <a:prstClr val="black"/>
                </a:solidFill>
                <a:latin typeface="Calibri" pitchFamily="34" charset="0"/>
                <a:cs typeface="Calibri" pitchFamily="34" charset="0"/>
              </a:rPr>
              <a:t>            31 Pilate said to them, </a:t>
            </a:r>
            <a:r>
              <a:rPr lang="en-US" sz="2900" b="1" i="1" dirty="0">
                <a:solidFill>
                  <a:srgbClr val="8803BD"/>
                </a:solidFill>
                <a:latin typeface="Calibri" pitchFamily="34" charset="0"/>
                <a:cs typeface="Calibri" pitchFamily="34" charset="0"/>
              </a:rPr>
              <a:t>"Take him yourselves and judge him by your own law." </a:t>
            </a:r>
            <a:endParaRPr lang="en-US" dirty="0">
              <a:solidFill>
                <a:srgbClr val="8803BD"/>
              </a:solidFill>
            </a:endParaRPr>
          </a:p>
        </p:txBody>
      </p:sp>
      <p:sp>
        <p:nvSpPr>
          <p:cNvPr id="8" name="TextBox 7"/>
          <p:cNvSpPr txBox="1"/>
          <p:nvPr/>
        </p:nvSpPr>
        <p:spPr>
          <a:xfrm>
            <a:off x="342900" y="5806440"/>
            <a:ext cx="8801100" cy="984885"/>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The Jews said to him, </a:t>
            </a:r>
            <a:r>
              <a:rPr lang="en-US" sz="2900" b="1" i="1" dirty="0">
                <a:solidFill>
                  <a:srgbClr val="8803BD"/>
                </a:solidFill>
                <a:latin typeface="Calibri" pitchFamily="34" charset="0"/>
                <a:cs typeface="Calibri" pitchFamily="34" charset="0"/>
              </a:rPr>
              <a:t>"It is not lawful for us to put anyone to death." </a:t>
            </a:r>
          </a:p>
        </p:txBody>
      </p:sp>
      <p:sp>
        <p:nvSpPr>
          <p:cNvPr id="9" name="TextBox 8"/>
          <p:cNvSpPr txBox="1"/>
          <p:nvPr/>
        </p:nvSpPr>
        <p:spPr>
          <a:xfrm>
            <a:off x="292100" y="1384300"/>
            <a:ext cx="7200900" cy="553998"/>
          </a:xfrm>
          <a:prstGeom prst="rect">
            <a:avLst/>
          </a:prstGeom>
          <a:noFill/>
        </p:spPr>
        <p:txBody>
          <a:bodyPr wrap="square" rtlCol="0">
            <a:spAutoFit/>
          </a:bodyPr>
          <a:lstStyle/>
          <a:p>
            <a:r>
              <a:rPr lang="en-US" sz="3000" b="1" dirty="0"/>
              <a:t>The formal accusation before Pilate</a:t>
            </a:r>
          </a:p>
        </p:txBody>
      </p:sp>
    </p:spTree>
    <p:extLst>
      <p:ext uri="{BB962C8B-B14F-4D97-AF65-F5344CB8AC3E}">
        <p14:creationId xmlns:p14="http://schemas.microsoft.com/office/powerpoint/2010/main" val="123020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4" grpId="0"/>
      <p:bldP spid="7" grpId="0"/>
      <p:bldP spid="8" grpId="0"/>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Fourth Trial</a:t>
            </a:r>
            <a:r>
              <a:rPr lang="en-US" sz="3600" b="1" dirty="0">
                <a:solidFill>
                  <a:srgbClr val="FF0000"/>
                </a:solidFill>
              </a:rPr>
              <a:t>    </a:t>
            </a:r>
            <a:r>
              <a:rPr lang="en-US" sz="3600" b="1" dirty="0" err="1"/>
              <a:t>Jn</a:t>
            </a:r>
            <a:r>
              <a:rPr lang="en-US" sz="3600" b="1" dirty="0"/>
              <a:t> 18:28-32</a:t>
            </a:r>
            <a:r>
              <a:rPr lang="en-US" sz="2800" b="1" dirty="0"/>
              <a:t>  </a:t>
            </a:r>
            <a:endParaRPr lang="en-US" b="1" dirty="0">
              <a:solidFill>
                <a:prstClr val="black"/>
              </a:solidFill>
            </a:endParaRPr>
          </a:p>
        </p:txBody>
      </p:sp>
      <p:sp>
        <p:nvSpPr>
          <p:cNvPr id="6" name="TextBox 5"/>
          <p:cNvSpPr txBox="1"/>
          <p:nvPr/>
        </p:nvSpPr>
        <p:spPr>
          <a:xfrm>
            <a:off x="273050" y="1427167"/>
            <a:ext cx="8870950" cy="984885"/>
          </a:xfrm>
          <a:prstGeom prst="rect">
            <a:avLst/>
          </a:prstGeom>
          <a:noFill/>
        </p:spPr>
        <p:txBody>
          <a:bodyPr wrap="square" rtlCol="0">
            <a:spAutoFit/>
          </a:bodyPr>
          <a:lstStyle/>
          <a:p>
            <a:r>
              <a:rPr lang="en-US" sz="2900" b="1" i="1" dirty="0">
                <a:solidFill>
                  <a:prstClr val="black"/>
                </a:solidFill>
                <a:latin typeface="Calibri" pitchFamily="34" charset="0"/>
                <a:cs typeface="Calibri" pitchFamily="34" charset="0"/>
              </a:rPr>
              <a:t>32  This was to fulfill the word that </a:t>
            </a:r>
            <a:r>
              <a:rPr lang="en-US" sz="2900" b="1" i="1" dirty="0">
                <a:solidFill>
                  <a:srgbClr val="8803BD"/>
                </a:solidFill>
                <a:latin typeface="Calibri" pitchFamily="34" charset="0"/>
                <a:cs typeface="Calibri" pitchFamily="34" charset="0"/>
              </a:rPr>
              <a:t>Jesus had spoken to show by what kind of death he was going to die</a:t>
            </a:r>
            <a:r>
              <a:rPr lang="en-US" sz="2900" b="1" i="1" dirty="0">
                <a:solidFill>
                  <a:prstClr val="black"/>
                </a:solidFill>
                <a:latin typeface="Calibri" pitchFamily="34" charset="0"/>
                <a:cs typeface="Calibri" pitchFamily="34" charset="0"/>
              </a:rPr>
              <a:t>.</a:t>
            </a:r>
            <a:endParaRPr lang="en-US" sz="2900" dirty="0">
              <a:solidFill>
                <a:srgbClr val="8803BD"/>
              </a:solidFill>
            </a:endParaRPr>
          </a:p>
        </p:txBody>
      </p:sp>
      <p:sp>
        <p:nvSpPr>
          <p:cNvPr id="9" name="TextBox 8"/>
          <p:cNvSpPr txBox="1"/>
          <p:nvPr/>
        </p:nvSpPr>
        <p:spPr>
          <a:xfrm>
            <a:off x="254000" y="2410629"/>
            <a:ext cx="8648700" cy="4447371"/>
          </a:xfrm>
          <a:prstGeom prst="rect">
            <a:avLst/>
          </a:prstGeom>
          <a:noFill/>
        </p:spPr>
        <p:txBody>
          <a:bodyPr wrap="square" rtlCol="0">
            <a:spAutoFit/>
          </a:bodyPr>
          <a:lstStyle/>
          <a:p>
            <a:r>
              <a:rPr lang="en-US" sz="2900" b="1" dirty="0"/>
              <a:t>To Nicodemus: </a:t>
            </a:r>
            <a:r>
              <a:rPr lang="en-US" sz="2900" b="1" dirty="0" err="1"/>
              <a:t>Jn</a:t>
            </a:r>
            <a:r>
              <a:rPr lang="en-US" sz="2900" b="1" dirty="0"/>
              <a:t> 3:14  </a:t>
            </a:r>
            <a:r>
              <a:rPr lang="en-US" sz="2900" b="1" dirty="0">
                <a:latin typeface="Calibri" pitchFamily="34" charset="0"/>
                <a:cs typeface="Calibri" pitchFamily="34" charset="0"/>
              </a:rPr>
              <a:t>“</a:t>
            </a:r>
            <a:r>
              <a:rPr lang="en-US" sz="2900" b="1" i="1" dirty="0">
                <a:latin typeface="Calibri" pitchFamily="34" charset="0"/>
                <a:cs typeface="Calibri" pitchFamily="34" charset="0"/>
              </a:rPr>
              <a:t>And as Moses lifted up the serpent in the wilderness, so must the Son of Man be lifted up” </a:t>
            </a:r>
          </a:p>
          <a:p>
            <a:endParaRPr lang="en-US" sz="1100" dirty="0"/>
          </a:p>
          <a:p>
            <a:r>
              <a:rPr lang="en-US" sz="2900" b="1" dirty="0"/>
              <a:t>To the Pharisees: </a:t>
            </a:r>
            <a:r>
              <a:rPr lang="en-US" sz="2900" b="1" dirty="0" err="1"/>
              <a:t>Jn</a:t>
            </a:r>
            <a:r>
              <a:rPr lang="en-US" sz="2900" b="1" dirty="0"/>
              <a:t> 8:28  </a:t>
            </a:r>
            <a:r>
              <a:rPr lang="en-US" sz="2900" b="1" i="1" dirty="0">
                <a:latin typeface="Calibri" pitchFamily="34" charset="0"/>
                <a:cs typeface="Calibri" pitchFamily="34" charset="0"/>
              </a:rPr>
              <a:t>“So Jesus said to them, "When you have lifted up the Son of Man, then you will know that I am he,”</a:t>
            </a:r>
          </a:p>
          <a:p>
            <a:endParaRPr lang="en-US" sz="1100" b="1" i="1" dirty="0">
              <a:latin typeface="Calibri" pitchFamily="34" charset="0"/>
              <a:cs typeface="Calibri" pitchFamily="34" charset="0"/>
            </a:endParaRPr>
          </a:p>
          <a:p>
            <a:r>
              <a:rPr lang="en-US" sz="2900" b="1" dirty="0"/>
              <a:t>To the crowd: </a:t>
            </a:r>
            <a:r>
              <a:rPr lang="en-US" sz="2900" b="1" dirty="0" err="1"/>
              <a:t>Jn</a:t>
            </a:r>
            <a:r>
              <a:rPr lang="en-US" sz="2900" b="1" dirty="0"/>
              <a:t> 12:32-33  </a:t>
            </a:r>
            <a:r>
              <a:rPr lang="en-US" sz="2900" b="1" i="1" dirty="0">
                <a:latin typeface="Calibri" pitchFamily="34" charset="0"/>
                <a:cs typeface="Calibri" pitchFamily="34" charset="0"/>
              </a:rPr>
              <a:t>And I, when I am lifted up from the earth, will draw all people to myself."  He said this to show by what kind of death he was going to die.</a:t>
            </a:r>
            <a:endParaRPr lang="en-US" sz="2900" b="1" dirty="0"/>
          </a:p>
        </p:txBody>
      </p:sp>
    </p:spTree>
    <p:extLst>
      <p:ext uri="{BB962C8B-B14F-4D97-AF65-F5344CB8AC3E}">
        <p14:creationId xmlns:p14="http://schemas.microsoft.com/office/powerpoint/2010/main" val="31711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1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9"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3" name="TextBox 2"/>
          <p:cNvSpPr txBox="1"/>
          <p:nvPr/>
        </p:nvSpPr>
        <p:spPr>
          <a:xfrm>
            <a:off x="381000" y="3129407"/>
            <a:ext cx="8763000" cy="2800767"/>
          </a:xfrm>
          <a:prstGeom prst="rect">
            <a:avLst/>
          </a:prstGeom>
          <a:noFill/>
        </p:spPr>
        <p:txBody>
          <a:bodyPr wrap="square" rtlCol="0">
            <a:spAutoFit/>
          </a:bodyPr>
          <a:lstStyle/>
          <a:p>
            <a:r>
              <a:rPr lang="en-US" sz="3200" b="1" dirty="0">
                <a:solidFill>
                  <a:srgbClr val="FF0000"/>
                </a:solidFill>
              </a:rPr>
              <a:t>Miscarriage of Justice – </a:t>
            </a:r>
            <a:endParaRPr lang="en-US" sz="3200" b="1" dirty="0">
              <a:solidFill>
                <a:srgbClr val="8803BD"/>
              </a:solidFill>
            </a:endParaRPr>
          </a:p>
          <a:p>
            <a:pPr marL="457200" lvl="0" indent="-457200">
              <a:buFont typeface="Arial" pitchFamily="34" charset="0"/>
              <a:buChar char="•"/>
            </a:pPr>
            <a:endParaRPr lang="en-US" sz="2900" b="1" dirty="0">
              <a:solidFill>
                <a:prstClr val="black"/>
              </a:solidFill>
            </a:endParaRPr>
          </a:p>
          <a:p>
            <a:pPr marL="457200" lvl="0" indent="-457200">
              <a:buFont typeface="Arial" pitchFamily="34" charset="0"/>
              <a:buChar char="•"/>
            </a:pPr>
            <a:r>
              <a:rPr lang="en-US" sz="2900" b="1" dirty="0">
                <a:solidFill>
                  <a:prstClr val="black"/>
                </a:solidFill>
              </a:rPr>
              <a:t>The charge was changed during the proceedings.</a:t>
            </a:r>
          </a:p>
          <a:p>
            <a:endParaRPr lang="en-US" sz="2800" b="1" dirty="0">
              <a:solidFill>
                <a:prstClr val="black"/>
              </a:solidFill>
            </a:endParaRPr>
          </a:p>
          <a:p>
            <a:pPr marL="457200" indent="-457200">
              <a:buFont typeface="Arial" pitchFamily="34" charset="0"/>
              <a:buChar char="•"/>
            </a:pPr>
            <a:r>
              <a:rPr lang="en-US" sz="2900" b="1" dirty="0">
                <a:solidFill>
                  <a:prstClr val="black"/>
                </a:solidFill>
              </a:rPr>
              <a:t>Where is the charge of blasphemy?</a:t>
            </a:r>
            <a:endParaRPr lang="en-US" sz="2800" b="1" dirty="0">
              <a:solidFill>
                <a:prstClr val="black"/>
              </a:solidFill>
              <a:effectLst>
                <a:outerShdw blurRad="38100" dist="38100" dir="2700000" algn="tl">
                  <a:srgbClr val="000000">
                    <a:alpha val="43137"/>
                  </a:srgbClr>
                </a:outerShdw>
              </a:effectLst>
            </a:endParaRPr>
          </a:p>
        </p:txBody>
      </p:sp>
      <p:sp>
        <p:nvSpPr>
          <p:cNvPr id="4" name="TextBox 3"/>
          <p:cNvSpPr txBox="1"/>
          <p:nvPr/>
        </p:nvSpPr>
        <p:spPr>
          <a:xfrm>
            <a:off x="368300" y="1016000"/>
            <a:ext cx="8636000" cy="1877437"/>
          </a:xfrm>
          <a:prstGeom prst="rect">
            <a:avLst/>
          </a:prstGeom>
          <a:noFill/>
        </p:spPr>
        <p:txBody>
          <a:bodyPr wrap="square" rtlCol="0">
            <a:spAutoFit/>
          </a:bodyPr>
          <a:lstStyle/>
          <a:p>
            <a:r>
              <a:rPr lang="en-US" sz="2900" b="1" dirty="0" err="1"/>
              <a:t>Lk</a:t>
            </a:r>
            <a:r>
              <a:rPr lang="en-US" sz="2900" b="1" dirty="0"/>
              <a:t> 23:2  “</a:t>
            </a:r>
            <a:r>
              <a:rPr lang="en-US" sz="2900" b="1" i="1" dirty="0">
                <a:latin typeface="Calibri" pitchFamily="34" charset="0"/>
                <a:cs typeface="Calibri" pitchFamily="34" charset="0"/>
              </a:rPr>
              <a:t>And they began to accuse him, saying, "We found this man </a:t>
            </a:r>
            <a:r>
              <a:rPr lang="en-US" sz="2900" b="1" i="1" dirty="0">
                <a:solidFill>
                  <a:srgbClr val="8803BD"/>
                </a:solidFill>
                <a:latin typeface="Calibri" pitchFamily="34" charset="0"/>
                <a:cs typeface="Calibri" pitchFamily="34" charset="0"/>
              </a:rPr>
              <a:t>misleading our nation </a:t>
            </a:r>
            <a:r>
              <a:rPr lang="en-US" sz="2900" b="1" i="1" dirty="0">
                <a:latin typeface="Calibri" pitchFamily="34" charset="0"/>
                <a:cs typeface="Calibri" pitchFamily="34" charset="0"/>
              </a:rPr>
              <a:t>and </a:t>
            </a:r>
            <a:r>
              <a:rPr lang="en-US" sz="2900" b="1" i="1" dirty="0">
                <a:solidFill>
                  <a:srgbClr val="8803BD"/>
                </a:solidFill>
                <a:latin typeface="Calibri" pitchFamily="34" charset="0"/>
                <a:cs typeface="Calibri" pitchFamily="34" charset="0"/>
              </a:rPr>
              <a:t>forbidding us to give tribute to Caesar</a:t>
            </a:r>
            <a:r>
              <a:rPr lang="en-US" sz="2900" b="1" i="1" dirty="0">
                <a:latin typeface="Calibri" pitchFamily="34" charset="0"/>
                <a:cs typeface="Calibri" pitchFamily="34" charset="0"/>
              </a:rPr>
              <a:t>, and </a:t>
            </a:r>
            <a:r>
              <a:rPr lang="en-US" sz="2900" b="1" i="1" dirty="0">
                <a:solidFill>
                  <a:srgbClr val="8803BD"/>
                </a:solidFill>
                <a:latin typeface="Calibri" pitchFamily="34" charset="0"/>
                <a:cs typeface="Calibri" pitchFamily="34" charset="0"/>
              </a:rPr>
              <a:t>saying that he himself is Christ, a king.</a:t>
            </a:r>
            <a:r>
              <a:rPr lang="en-US" sz="2900" b="1" i="1" dirty="0">
                <a:latin typeface="Calibri" pitchFamily="34" charset="0"/>
                <a:cs typeface="Calibri" pitchFamily="34" charset="0"/>
              </a:rPr>
              <a:t>" </a:t>
            </a:r>
            <a:endParaRPr lang="en-US" sz="2900" b="1" dirty="0"/>
          </a:p>
        </p:txBody>
      </p:sp>
    </p:spTree>
    <p:extLst>
      <p:ext uri="{BB962C8B-B14F-4D97-AF65-F5344CB8AC3E}">
        <p14:creationId xmlns:p14="http://schemas.microsoft.com/office/powerpoint/2010/main" val="394034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902700" cy="646331"/>
          </a:xfrm>
          <a:prstGeom prst="rect">
            <a:avLst/>
          </a:prstGeom>
          <a:noFill/>
        </p:spPr>
        <p:txBody>
          <a:bodyPr wrap="square" rtlCol="0">
            <a:spAutoFit/>
          </a:bodyPr>
          <a:lstStyle/>
          <a:p>
            <a:pPr lvl="0"/>
            <a:r>
              <a:rPr lang="en-US" sz="3600" b="1" u="sng" dirty="0">
                <a:solidFill>
                  <a:srgbClr val="FF0000"/>
                </a:solidFill>
              </a:rPr>
              <a:t>The Fourth Trial</a:t>
            </a:r>
            <a:r>
              <a:rPr lang="en-US" sz="3600" b="1" dirty="0">
                <a:solidFill>
                  <a:srgbClr val="FF0000"/>
                </a:solidFill>
              </a:rPr>
              <a:t>  </a:t>
            </a:r>
            <a:r>
              <a:rPr lang="en-US" sz="3600" b="1" dirty="0" err="1">
                <a:solidFill>
                  <a:prstClr val="black"/>
                </a:solidFill>
              </a:rPr>
              <a:t>Jn</a:t>
            </a:r>
            <a:r>
              <a:rPr lang="en-US" sz="3600" b="1" dirty="0">
                <a:solidFill>
                  <a:prstClr val="black"/>
                </a:solidFill>
              </a:rPr>
              <a:t> 18:33-38 </a:t>
            </a:r>
            <a:r>
              <a:rPr lang="en-US" b="1" dirty="0">
                <a:solidFill>
                  <a:prstClr val="black"/>
                </a:solidFill>
              </a:rPr>
              <a:t>(Mt. 27:11; Mk 15:2; </a:t>
            </a:r>
            <a:r>
              <a:rPr lang="en-US" b="1" dirty="0" err="1">
                <a:solidFill>
                  <a:prstClr val="black"/>
                </a:solidFill>
              </a:rPr>
              <a:t>Lk</a:t>
            </a:r>
            <a:r>
              <a:rPr lang="en-US" b="1" dirty="0">
                <a:solidFill>
                  <a:prstClr val="black"/>
                </a:solidFill>
              </a:rPr>
              <a:t> 23:3)</a:t>
            </a:r>
            <a:r>
              <a:rPr lang="en-US" sz="3600" b="1" u="sng" dirty="0">
                <a:solidFill>
                  <a:srgbClr val="FF0000"/>
                </a:solidFill>
              </a:rPr>
              <a:t> </a:t>
            </a:r>
            <a:r>
              <a:rPr lang="en-US" sz="3600" b="1" dirty="0">
                <a:solidFill>
                  <a:srgbClr val="FF0000"/>
                </a:solidFill>
              </a:rPr>
              <a:t>    </a:t>
            </a:r>
            <a:r>
              <a:rPr lang="en-US" sz="2800" b="1" dirty="0"/>
              <a:t> </a:t>
            </a:r>
            <a:endParaRPr lang="en-US" b="1" dirty="0">
              <a:solidFill>
                <a:prstClr val="black"/>
              </a:solidFill>
            </a:endParaRPr>
          </a:p>
        </p:txBody>
      </p:sp>
      <p:sp>
        <p:nvSpPr>
          <p:cNvPr id="6" name="TextBox 5"/>
          <p:cNvSpPr txBox="1"/>
          <p:nvPr/>
        </p:nvSpPr>
        <p:spPr>
          <a:xfrm>
            <a:off x="273050" y="1897067"/>
            <a:ext cx="8870950" cy="3216265"/>
          </a:xfrm>
          <a:prstGeom prst="rect">
            <a:avLst/>
          </a:prstGeom>
          <a:noFill/>
        </p:spPr>
        <p:txBody>
          <a:bodyPr wrap="square" rtlCol="0">
            <a:spAutoFit/>
          </a:bodyPr>
          <a:lstStyle/>
          <a:p>
            <a:r>
              <a:rPr lang="en-US" sz="2900" b="1" i="1" dirty="0">
                <a:solidFill>
                  <a:prstClr val="black"/>
                </a:solidFill>
                <a:latin typeface="Calibri" pitchFamily="34" charset="0"/>
                <a:cs typeface="Calibri" pitchFamily="34" charset="0"/>
              </a:rPr>
              <a:t>33  So Pilate entered his headquarters again and called Jesus and said to him, </a:t>
            </a:r>
            <a:r>
              <a:rPr lang="en-US" sz="2900" b="1" i="1" dirty="0">
                <a:solidFill>
                  <a:srgbClr val="8803BD"/>
                </a:solidFill>
                <a:latin typeface="Calibri" pitchFamily="34" charset="0"/>
                <a:cs typeface="Calibri" pitchFamily="34" charset="0"/>
              </a:rPr>
              <a:t>"Are you the King of the Jews?"  </a:t>
            </a:r>
            <a:r>
              <a:rPr lang="en-US" sz="2900" b="1" i="1" dirty="0">
                <a:solidFill>
                  <a:prstClr val="black"/>
                </a:solidFill>
                <a:latin typeface="Calibri" pitchFamily="34" charset="0"/>
                <a:cs typeface="Calibri" pitchFamily="34" charset="0"/>
              </a:rPr>
              <a:t>34  Jesus answered, "Do you say this of your own accord, or did others say it to you about me?" 35  Pilate answered, "Am I a Jew? Your own nation and the chief priests have delivered you over to me. </a:t>
            </a:r>
            <a:r>
              <a:rPr lang="en-US" sz="2900" b="1" i="1" dirty="0">
                <a:solidFill>
                  <a:srgbClr val="8803BD"/>
                </a:solidFill>
                <a:latin typeface="Calibri" pitchFamily="34" charset="0"/>
                <a:cs typeface="Calibri" pitchFamily="34" charset="0"/>
              </a:rPr>
              <a:t>What have you done?" </a:t>
            </a:r>
          </a:p>
        </p:txBody>
      </p:sp>
      <p:sp>
        <p:nvSpPr>
          <p:cNvPr id="3" name="TextBox 2"/>
          <p:cNvSpPr txBox="1"/>
          <p:nvPr/>
        </p:nvSpPr>
        <p:spPr>
          <a:xfrm>
            <a:off x="241300" y="1371600"/>
            <a:ext cx="8547100" cy="553998"/>
          </a:xfrm>
          <a:prstGeom prst="rect">
            <a:avLst/>
          </a:prstGeom>
          <a:noFill/>
        </p:spPr>
        <p:txBody>
          <a:bodyPr wrap="square" rtlCol="0">
            <a:spAutoFit/>
          </a:bodyPr>
          <a:lstStyle/>
          <a:p>
            <a:r>
              <a:rPr lang="en-US" sz="3000" b="1" dirty="0"/>
              <a:t>The first conference between Christ and Pilate</a:t>
            </a:r>
          </a:p>
        </p:txBody>
      </p:sp>
      <p:sp>
        <p:nvSpPr>
          <p:cNvPr id="10" name="TextBox 9"/>
          <p:cNvSpPr txBox="1"/>
          <p:nvPr/>
        </p:nvSpPr>
        <p:spPr>
          <a:xfrm>
            <a:off x="292100" y="4534287"/>
            <a:ext cx="8851900" cy="2323713"/>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36  Jesus answered, </a:t>
            </a:r>
            <a:r>
              <a:rPr lang="en-US" sz="2900" b="1" i="1" dirty="0">
                <a:solidFill>
                  <a:srgbClr val="8803BD"/>
                </a:solidFill>
                <a:latin typeface="Calibri" pitchFamily="34" charset="0"/>
                <a:cs typeface="Calibri" pitchFamily="34" charset="0"/>
              </a:rPr>
              <a:t>"My kingdom is not of this world. </a:t>
            </a:r>
            <a:r>
              <a:rPr lang="en-US" sz="2900" b="1" i="1" dirty="0">
                <a:solidFill>
                  <a:prstClr val="black"/>
                </a:solidFill>
                <a:latin typeface="Calibri" pitchFamily="34" charset="0"/>
                <a:cs typeface="Calibri" pitchFamily="34" charset="0"/>
              </a:rPr>
              <a:t>If my kingdom were of this world, my servants would have been fighting, that I might not be delivered over to the Jews. But my kingdom is not from the world." </a:t>
            </a:r>
          </a:p>
        </p:txBody>
      </p:sp>
    </p:spTree>
    <p:extLst>
      <p:ext uri="{BB962C8B-B14F-4D97-AF65-F5344CB8AC3E}">
        <p14:creationId xmlns:p14="http://schemas.microsoft.com/office/powerpoint/2010/main" val="908177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3" grpId="0"/>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902700" cy="646331"/>
          </a:xfrm>
          <a:prstGeom prst="rect">
            <a:avLst/>
          </a:prstGeom>
          <a:noFill/>
        </p:spPr>
        <p:txBody>
          <a:bodyPr wrap="square" rtlCol="0">
            <a:spAutoFit/>
          </a:bodyPr>
          <a:lstStyle/>
          <a:p>
            <a:r>
              <a:rPr lang="en-US" sz="3600" b="1" u="sng" dirty="0">
                <a:solidFill>
                  <a:srgbClr val="FF0000"/>
                </a:solidFill>
              </a:rPr>
              <a:t>The Fourth Trial</a:t>
            </a:r>
            <a:r>
              <a:rPr lang="en-US" sz="3600" b="1" dirty="0">
                <a:solidFill>
                  <a:srgbClr val="FF0000"/>
                </a:solidFill>
              </a:rPr>
              <a:t> </a:t>
            </a:r>
            <a:r>
              <a:rPr lang="en-US" sz="3600" b="1" dirty="0" err="1">
                <a:solidFill>
                  <a:prstClr val="black"/>
                </a:solidFill>
              </a:rPr>
              <a:t>Jn</a:t>
            </a:r>
            <a:r>
              <a:rPr lang="en-US" sz="3600" b="1" dirty="0">
                <a:solidFill>
                  <a:prstClr val="black"/>
                </a:solidFill>
              </a:rPr>
              <a:t> 18:33-38 </a:t>
            </a:r>
            <a:r>
              <a:rPr lang="en-US" b="1" dirty="0">
                <a:solidFill>
                  <a:prstClr val="black"/>
                </a:solidFill>
              </a:rPr>
              <a:t>(Mt. 27:11; Mk 15:2; </a:t>
            </a:r>
            <a:r>
              <a:rPr lang="en-US" b="1" dirty="0" err="1">
                <a:solidFill>
                  <a:prstClr val="black"/>
                </a:solidFill>
              </a:rPr>
              <a:t>Lk</a:t>
            </a:r>
            <a:r>
              <a:rPr lang="en-US" b="1" dirty="0">
                <a:solidFill>
                  <a:prstClr val="black"/>
                </a:solidFill>
              </a:rPr>
              <a:t> 23:3)</a:t>
            </a:r>
            <a:r>
              <a:rPr lang="en-US" sz="3600" b="1" dirty="0">
                <a:solidFill>
                  <a:srgbClr val="FF0000"/>
                </a:solidFill>
              </a:rPr>
              <a:t>    </a:t>
            </a:r>
            <a:r>
              <a:rPr lang="en-US" sz="2800" b="1" dirty="0"/>
              <a:t> </a:t>
            </a:r>
            <a:endParaRPr lang="en-US" b="1" dirty="0">
              <a:solidFill>
                <a:prstClr val="black"/>
              </a:solidFill>
            </a:endParaRPr>
          </a:p>
        </p:txBody>
      </p:sp>
      <p:sp>
        <p:nvSpPr>
          <p:cNvPr id="3" name="TextBox 2"/>
          <p:cNvSpPr txBox="1"/>
          <p:nvPr/>
        </p:nvSpPr>
        <p:spPr>
          <a:xfrm>
            <a:off x="241300" y="1435100"/>
            <a:ext cx="8547100" cy="553998"/>
          </a:xfrm>
          <a:prstGeom prst="rect">
            <a:avLst/>
          </a:prstGeom>
          <a:noFill/>
        </p:spPr>
        <p:txBody>
          <a:bodyPr wrap="square" rtlCol="0">
            <a:spAutoFit/>
          </a:bodyPr>
          <a:lstStyle/>
          <a:p>
            <a:r>
              <a:rPr lang="en-US" sz="3000" b="1" dirty="0"/>
              <a:t>The first conference between Christ and Pilate</a:t>
            </a:r>
          </a:p>
        </p:txBody>
      </p:sp>
      <p:sp>
        <p:nvSpPr>
          <p:cNvPr id="9" name="TextBox 8"/>
          <p:cNvSpPr txBox="1"/>
          <p:nvPr/>
        </p:nvSpPr>
        <p:spPr>
          <a:xfrm>
            <a:off x="330200" y="1968500"/>
            <a:ext cx="8813800" cy="2769989"/>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37  Then Pilate said to him, </a:t>
            </a:r>
            <a:r>
              <a:rPr lang="en-US" sz="2900" b="1" i="1" dirty="0">
                <a:solidFill>
                  <a:srgbClr val="8803BD"/>
                </a:solidFill>
                <a:latin typeface="Calibri" pitchFamily="34" charset="0"/>
                <a:cs typeface="Calibri" pitchFamily="34" charset="0"/>
              </a:rPr>
              <a:t>"So you are a king?" </a:t>
            </a:r>
            <a:r>
              <a:rPr lang="en-US" sz="2900" b="1" i="1" dirty="0">
                <a:solidFill>
                  <a:prstClr val="black"/>
                </a:solidFill>
                <a:latin typeface="Calibri" pitchFamily="34" charset="0"/>
                <a:cs typeface="Calibri" pitchFamily="34" charset="0"/>
              </a:rPr>
              <a:t>Jesus answered, </a:t>
            </a:r>
            <a:r>
              <a:rPr lang="en-US" sz="2900" b="1" i="1" dirty="0">
                <a:solidFill>
                  <a:srgbClr val="8803BD"/>
                </a:solidFill>
                <a:latin typeface="Calibri" pitchFamily="34" charset="0"/>
                <a:cs typeface="Calibri" pitchFamily="34" charset="0"/>
              </a:rPr>
              <a:t>"You say that I am a king</a:t>
            </a:r>
            <a:r>
              <a:rPr lang="en-US" sz="2900" b="1" i="1" dirty="0">
                <a:solidFill>
                  <a:prstClr val="black"/>
                </a:solidFill>
                <a:latin typeface="Calibri" pitchFamily="34" charset="0"/>
                <a:cs typeface="Calibri" pitchFamily="34" charset="0"/>
              </a:rPr>
              <a:t>. For this purpose I was born and for this purpose I have come into the world--to bear witness to the truth. </a:t>
            </a:r>
            <a:r>
              <a:rPr lang="en-US" sz="2900" b="1" i="1" dirty="0">
                <a:solidFill>
                  <a:srgbClr val="8803BD"/>
                </a:solidFill>
                <a:latin typeface="Calibri" pitchFamily="34" charset="0"/>
                <a:cs typeface="Calibri" pitchFamily="34" charset="0"/>
              </a:rPr>
              <a:t>Everyone who is of the truth listens to my voice." </a:t>
            </a:r>
            <a:r>
              <a:rPr lang="en-US" sz="2900" b="1" i="1" dirty="0">
                <a:solidFill>
                  <a:prstClr val="black"/>
                </a:solidFill>
                <a:latin typeface="Calibri" pitchFamily="34" charset="0"/>
                <a:cs typeface="Calibri" pitchFamily="34" charset="0"/>
              </a:rPr>
              <a:t>38  Pilate said to him, "What is truth?“ </a:t>
            </a:r>
            <a:endParaRPr lang="en-US" sz="2900" b="1" i="1" dirty="0">
              <a:solidFill>
                <a:srgbClr val="8803BD"/>
              </a:solidFill>
              <a:latin typeface="Calibri" pitchFamily="34" charset="0"/>
              <a:cs typeface="Calibri" pitchFamily="34" charset="0"/>
            </a:endParaRPr>
          </a:p>
        </p:txBody>
      </p:sp>
      <p:sp>
        <p:nvSpPr>
          <p:cNvPr id="11" name="TextBox 10"/>
          <p:cNvSpPr txBox="1"/>
          <p:nvPr/>
        </p:nvSpPr>
        <p:spPr>
          <a:xfrm>
            <a:off x="355600" y="4178300"/>
            <a:ext cx="8877300" cy="1431161"/>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After he had said this, he went back outside to the Jews and told them, </a:t>
            </a:r>
            <a:r>
              <a:rPr lang="en-US" sz="2900" b="1" i="1" dirty="0">
                <a:solidFill>
                  <a:srgbClr val="8803BD"/>
                </a:solidFill>
                <a:latin typeface="Calibri" pitchFamily="34" charset="0"/>
                <a:cs typeface="Calibri" pitchFamily="34" charset="0"/>
              </a:rPr>
              <a:t>"I find no guilt in him.”</a:t>
            </a:r>
          </a:p>
        </p:txBody>
      </p:sp>
    </p:spTree>
    <p:extLst>
      <p:ext uri="{BB962C8B-B14F-4D97-AF65-F5344CB8AC3E}">
        <p14:creationId xmlns:p14="http://schemas.microsoft.com/office/powerpoint/2010/main" val="290117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9"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902700" cy="646331"/>
          </a:xfrm>
          <a:prstGeom prst="rect">
            <a:avLst/>
          </a:prstGeom>
          <a:noFill/>
        </p:spPr>
        <p:txBody>
          <a:bodyPr wrap="square" rtlCol="0">
            <a:spAutoFit/>
          </a:bodyPr>
          <a:lstStyle/>
          <a:p>
            <a:r>
              <a:rPr lang="en-US" sz="3600" b="1" u="sng" dirty="0">
                <a:solidFill>
                  <a:srgbClr val="FF0000"/>
                </a:solidFill>
              </a:rPr>
              <a:t>The Fourth Trial</a:t>
            </a:r>
            <a:r>
              <a:rPr lang="en-US" sz="3600" b="1" dirty="0">
                <a:solidFill>
                  <a:prstClr val="black"/>
                </a:solidFill>
              </a:rPr>
              <a:t> </a:t>
            </a:r>
            <a:r>
              <a:rPr lang="en-US" sz="3600" b="1" dirty="0" err="1">
                <a:solidFill>
                  <a:prstClr val="black"/>
                </a:solidFill>
              </a:rPr>
              <a:t>Jn</a:t>
            </a:r>
            <a:r>
              <a:rPr lang="en-US" sz="3600" b="1" dirty="0">
                <a:solidFill>
                  <a:prstClr val="black"/>
                </a:solidFill>
              </a:rPr>
              <a:t> 18:33-38 </a:t>
            </a:r>
            <a:r>
              <a:rPr lang="en-US" b="1" dirty="0">
                <a:solidFill>
                  <a:prstClr val="black"/>
                </a:solidFill>
              </a:rPr>
              <a:t>(Mt. 27:11; Mk 15:2; </a:t>
            </a:r>
            <a:r>
              <a:rPr lang="en-US" b="1" dirty="0" err="1">
                <a:solidFill>
                  <a:prstClr val="black"/>
                </a:solidFill>
              </a:rPr>
              <a:t>Lk</a:t>
            </a:r>
            <a:r>
              <a:rPr lang="en-US" b="1" dirty="0">
                <a:solidFill>
                  <a:prstClr val="black"/>
                </a:solidFill>
              </a:rPr>
              <a:t> 23:3)</a:t>
            </a:r>
            <a:r>
              <a:rPr lang="en-US" sz="3600" b="1" u="sng" dirty="0">
                <a:solidFill>
                  <a:srgbClr val="FF0000"/>
                </a:solidFill>
              </a:rPr>
              <a:t>  </a:t>
            </a:r>
            <a:r>
              <a:rPr lang="en-US" sz="3600" b="1" dirty="0">
                <a:solidFill>
                  <a:srgbClr val="FF0000"/>
                </a:solidFill>
              </a:rPr>
              <a:t>    </a:t>
            </a:r>
            <a:r>
              <a:rPr lang="en-US" sz="2800" b="1" dirty="0"/>
              <a:t> </a:t>
            </a:r>
            <a:endParaRPr lang="en-US" b="1" dirty="0">
              <a:solidFill>
                <a:prstClr val="black"/>
              </a:solidFill>
            </a:endParaRPr>
          </a:p>
        </p:txBody>
      </p:sp>
      <p:sp>
        <p:nvSpPr>
          <p:cNvPr id="3" name="TextBox 2"/>
          <p:cNvSpPr txBox="1"/>
          <p:nvPr/>
        </p:nvSpPr>
        <p:spPr>
          <a:xfrm>
            <a:off x="241300" y="1435100"/>
            <a:ext cx="8547100" cy="553998"/>
          </a:xfrm>
          <a:prstGeom prst="rect">
            <a:avLst/>
          </a:prstGeom>
          <a:noFill/>
        </p:spPr>
        <p:txBody>
          <a:bodyPr wrap="square" rtlCol="0">
            <a:spAutoFit/>
          </a:bodyPr>
          <a:lstStyle/>
          <a:p>
            <a:r>
              <a:rPr lang="en-US" sz="3000" b="1" dirty="0"/>
              <a:t>The first conference between Christ and Pilate</a:t>
            </a:r>
          </a:p>
        </p:txBody>
      </p:sp>
      <p:sp>
        <p:nvSpPr>
          <p:cNvPr id="6" name="TextBox 5"/>
          <p:cNvSpPr txBox="1"/>
          <p:nvPr/>
        </p:nvSpPr>
        <p:spPr>
          <a:xfrm>
            <a:off x="304800" y="2324100"/>
            <a:ext cx="8356600" cy="2554545"/>
          </a:xfrm>
          <a:prstGeom prst="rect">
            <a:avLst/>
          </a:prstGeom>
          <a:noFill/>
        </p:spPr>
        <p:txBody>
          <a:bodyPr wrap="square" rtlCol="0">
            <a:spAutoFit/>
          </a:bodyPr>
          <a:lstStyle/>
          <a:p>
            <a:r>
              <a:rPr lang="en-US" sz="3200" b="1" dirty="0"/>
              <a:t>The trial is officially over!</a:t>
            </a:r>
          </a:p>
          <a:p>
            <a:endParaRPr lang="en-US" sz="3200" b="1" dirty="0"/>
          </a:p>
          <a:p>
            <a:r>
              <a:rPr lang="en-US" sz="3200" b="1" dirty="0"/>
              <a:t>The verdict is “Not Guilty”!</a:t>
            </a:r>
          </a:p>
          <a:p>
            <a:endParaRPr lang="en-US" sz="3200" b="1" dirty="0"/>
          </a:p>
          <a:p>
            <a:r>
              <a:rPr lang="en-US" sz="3200" b="1" dirty="0"/>
              <a:t>Jesus has twice been freed!</a:t>
            </a:r>
          </a:p>
        </p:txBody>
      </p:sp>
    </p:spTree>
    <p:extLst>
      <p:ext uri="{BB962C8B-B14F-4D97-AF65-F5344CB8AC3E}">
        <p14:creationId xmlns:p14="http://schemas.microsoft.com/office/powerpoint/2010/main" val="14345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1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10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24" dur="10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10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30" dur="10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482600" y="2374900"/>
            <a:ext cx="8280400" cy="1754326"/>
          </a:xfrm>
          <a:prstGeom prst="rect">
            <a:avLst/>
          </a:prstGeom>
          <a:noFill/>
          <a:effectLst>
            <a:glow rad="139700">
              <a:schemeClr val="accent2">
                <a:satMod val="175000"/>
                <a:alpha val="40000"/>
              </a:schemeClr>
            </a:glow>
          </a:effectLst>
        </p:spPr>
        <p:txBody>
          <a:bodyPr wrap="square" rtlCol="0">
            <a:spAutoFit/>
          </a:bodyPr>
          <a:lstStyle/>
          <a:p>
            <a:r>
              <a:rPr lang="en-US" sz="3600" b="1" i="1" dirty="0">
                <a:latin typeface="Calibri" pitchFamily="34" charset="0"/>
                <a:cs typeface="Calibri" pitchFamily="34" charset="0"/>
              </a:rPr>
              <a:t>“Many are the plans in the mind of a man, but it is the purpose of the Lord that will stand.”                   </a:t>
            </a:r>
            <a:r>
              <a:rPr lang="en-US" sz="3600" dirty="0">
                <a:latin typeface="+mj-lt"/>
                <a:cs typeface="Calibri" pitchFamily="34" charset="0"/>
              </a:rPr>
              <a:t>Prov. 19:21</a:t>
            </a:r>
          </a:p>
        </p:txBody>
      </p:sp>
    </p:spTree>
    <p:extLst>
      <p:ext uri="{BB962C8B-B14F-4D97-AF65-F5344CB8AC3E}">
        <p14:creationId xmlns:p14="http://schemas.microsoft.com/office/powerpoint/2010/main" val="8857116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902700" cy="646331"/>
          </a:xfrm>
          <a:prstGeom prst="rect">
            <a:avLst/>
          </a:prstGeom>
          <a:noFill/>
        </p:spPr>
        <p:txBody>
          <a:bodyPr wrap="square" rtlCol="0">
            <a:spAutoFit/>
          </a:bodyPr>
          <a:lstStyle/>
          <a:p>
            <a:pPr lvl="0"/>
            <a:r>
              <a:rPr lang="en-US" sz="3600" b="1" u="sng" dirty="0">
                <a:solidFill>
                  <a:srgbClr val="FF0000"/>
                </a:solidFill>
              </a:rPr>
              <a:t>The Fourth Trial</a:t>
            </a:r>
            <a:r>
              <a:rPr lang="en-US" sz="3600" b="1" dirty="0">
                <a:solidFill>
                  <a:srgbClr val="FF0000"/>
                </a:solidFill>
              </a:rPr>
              <a:t>  </a:t>
            </a:r>
            <a:r>
              <a:rPr lang="en-US" sz="3600" b="1" dirty="0" err="1">
                <a:solidFill>
                  <a:prstClr val="black"/>
                </a:solidFill>
              </a:rPr>
              <a:t>Lk</a:t>
            </a:r>
            <a:r>
              <a:rPr lang="en-US" sz="3600" b="1" dirty="0">
                <a:solidFill>
                  <a:prstClr val="black"/>
                </a:solidFill>
              </a:rPr>
              <a:t>. 23:4-5 </a:t>
            </a:r>
            <a:r>
              <a:rPr lang="en-US" sz="2000" b="1" dirty="0">
                <a:solidFill>
                  <a:prstClr val="black"/>
                </a:solidFill>
              </a:rPr>
              <a:t>(Mt. 27:12-14; Mk 15:3-5)</a:t>
            </a:r>
            <a:r>
              <a:rPr lang="en-US" sz="3600" b="1" u="sng" dirty="0">
                <a:solidFill>
                  <a:srgbClr val="FF0000"/>
                </a:solidFill>
              </a:rPr>
              <a:t> </a:t>
            </a:r>
            <a:r>
              <a:rPr lang="en-US" sz="3600" b="1" dirty="0">
                <a:solidFill>
                  <a:srgbClr val="FF0000"/>
                </a:solidFill>
              </a:rPr>
              <a:t>    </a:t>
            </a:r>
            <a:r>
              <a:rPr lang="en-US" sz="2800" b="1" dirty="0"/>
              <a:t>  </a:t>
            </a:r>
            <a:endParaRPr lang="en-US" b="1" dirty="0">
              <a:solidFill>
                <a:prstClr val="black"/>
              </a:solidFill>
            </a:endParaRPr>
          </a:p>
        </p:txBody>
      </p:sp>
      <p:sp>
        <p:nvSpPr>
          <p:cNvPr id="3" name="TextBox 2"/>
          <p:cNvSpPr txBox="1"/>
          <p:nvPr/>
        </p:nvSpPr>
        <p:spPr>
          <a:xfrm>
            <a:off x="241300" y="1435100"/>
            <a:ext cx="8547100" cy="553998"/>
          </a:xfrm>
          <a:prstGeom prst="rect">
            <a:avLst/>
          </a:prstGeom>
          <a:noFill/>
        </p:spPr>
        <p:txBody>
          <a:bodyPr wrap="square" rtlCol="0">
            <a:spAutoFit/>
          </a:bodyPr>
          <a:lstStyle/>
          <a:p>
            <a:r>
              <a:rPr lang="en-US" sz="3000" b="1" dirty="0"/>
              <a:t>Further charges by the Jews</a:t>
            </a:r>
          </a:p>
        </p:txBody>
      </p:sp>
      <p:sp>
        <p:nvSpPr>
          <p:cNvPr id="8" name="TextBox 7"/>
          <p:cNvSpPr txBox="1"/>
          <p:nvPr/>
        </p:nvSpPr>
        <p:spPr>
          <a:xfrm>
            <a:off x="330200" y="1993900"/>
            <a:ext cx="8813800" cy="984885"/>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4  “Then Pilate said to the chief priests and the crowds, </a:t>
            </a:r>
            <a:r>
              <a:rPr lang="en-US" sz="2900" b="1" i="1" dirty="0">
                <a:solidFill>
                  <a:srgbClr val="8803BD"/>
                </a:solidFill>
                <a:latin typeface="Calibri" pitchFamily="34" charset="0"/>
                <a:cs typeface="Calibri" pitchFamily="34" charset="0"/>
              </a:rPr>
              <a:t>"I find no guilt in this man."   </a:t>
            </a:r>
            <a:r>
              <a:rPr lang="en-US" sz="2900" b="1" i="1" dirty="0">
                <a:solidFill>
                  <a:prstClr val="black"/>
                </a:solidFill>
                <a:latin typeface="Calibri" pitchFamily="34" charset="0"/>
                <a:cs typeface="Calibri" pitchFamily="34" charset="0"/>
              </a:rPr>
              <a:t>5  But they were </a:t>
            </a:r>
            <a:r>
              <a:rPr lang="en-US" sz="2900" b="1" i="1" dirty="0">
                <a:solidFill>
                  <a:srgbClr val="8803BD"/>
                </a:solidFill>
                <a:latin typeface="Calibri" pitchFamily="34" charset="0"/>
                <a:cs typeface="Calibri" pitchFamily="34" charset="0"/>
              </a:rPr>
              <a:t>urgent</a:t>
            </a:r>
            <a:r>
              <a:rPr lang="en-US" sz="2900" b="1" i="1" dirty="0">
                <a:solidFill>
                  <a:prstClr val="black"/>
                </a:solidFill>
                <a:latin typeface="Calibri" pitchFamily="34" charset="0"/>
                <a:cs typeface="Calibri" pitchFamily="34" charset="0"/>
              </a:rPr>
              <a:t>, </a:t>
            </a:r>
          </a:p>
        </p:txBody>
      </p:sp>
      <p:sp>
        <p:nvSpPr>
          <p:cNvPr id="9" name="TextBox 8"/>
          <p:cNvSpPr txBox="1"/>
          <p:nvPr/>
        </p:nvSpPr>
        <p:spPr>
          <a:xfrm>
            <a:off x="330200" y="2857500"/>
            <a:ext cx="8813800" cy="984885"/>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saying, "He stirs up the people, teaching throughout all Judea, from Galilee even to this place." </a:t>
            </a:r>
            <a:endParaRPr lang="en-US" sz="2900" b="1" i="1" dirty="0">
              <a:solidFill>
                <a:srgbClr val="8803BD"/>
              </a:solidFill>
              <a:latin typeface="Calibri" pitchFamily="34" charset="0"/>
              <a:cs typeface="Calibri" pitchFamily="34" charset="0"/>
            </a:endParaRPr>
          </a:p>
        </p:txBody>
      </p:sp>
      <p:sp>
        <p:nvSpPr>
          <p:cNvPr id="6" name="Rectangle 5"/>
          <p:cNvSpPr/>
          <p:nvPr/>
        </p:nvSpPr>
        <p:spPr>
          <a:xfrm>
            <a:off x="2260600" y="3352800"/>
            <a:ext cx="1130300" cy="495300"/>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918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childTnLst>
                                </p:cTn>
                              </p:par>
                            </p:childTnLst>
                          </p:cTn>
                        </p:par>
                        <p:par>
                          <p:cTn id="23" fill="hold">
                            <p:stCondLst>
                              <p:cond delay="1000"/>
                            </p:stCondLst>
                            <p:childTnLst>
                              <p:par>
                                <p:cTn id="24" presetID="21" presetClass="entr" presetSubtype="1" fill="hold" grpId="0" nodeType="afterEffect">
                                  <p:stCondLst>
                                    <p:cond delay="4000"/>
                                  </p:stCondLst>
                                  <p:childTnLst>
                                    <p:set>
                                      <p:cBhvr>
                                        <p:cTn id="25" dur="1" fill="hold">
                                          <p:stCondLst>
                                            <p:cond delay="0"/>
                                          </p:stCondLst>
                                        </p:cTn>
                                        <p:tgtEl>
                                          <p:spTgt spid="6"/>
                                        </p:tgtEl>
                                        <p:attrNameLst>
                                          <p:attrName>style.visibility</p:attrName>
                                        </p:attrNameLst>
                                      </p:cBhvr>
                                      <p:to>
                                        <p:strVal val="visible"/>
                                      </p:to>
                                    </p:set>
                                    <p:animEffect transition="in" filter="wheel(1)">
                                      <p:cBhvr>
                                        <p:cTn id="26"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8" grpId="0"/>
      <p:bldP spid="9" grpId="0"/>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Freeform 13"/>
          <p:cNvSpPr/>
          <p:nvPr/>
        </p:nvSpPr>
        <p:spPr>
          <a:xfrm>
            <a:off x="3251200" y="1943100"/>
            <a:ext cx="1181100" cy="1752600"/>
          </a:xfrm>
          <a:custGeom>
            <a:avLst/>
            <a:gdLst>
              <a:gd name="connsiteX0" fmla="*/ 1181100 w 1181100"/>
              <a:gd name="connsiteY0" fmla="*/ 0 h 1752600"/>
              <a:gd name="connsiteX1" fmla="*/ 558800 w 1181100"/>
              <a:gd name="connsiteY1" fmla="*/ 723900 h 1752600"/>
              <a:gd name="connsiteX2" fmla="*/ 241300 w 1181100"/>
              <a:gd name="connsiteY2" fmla="*/ 1117600 h 1752600"/>
              <a:gd name="connsiteX3" fmla="*/ 0 w 1181100"/>
              <a:gd name="connsiteY3" fmla="*/ 1752600 h 1752600"/>
            </a:gdLst>
            <a:ahLst/>
            <a:cxnLst>
              <a:cxn ang="0">
                <a:pos x="connsiteX0" y="connsiteY0"/>
              </a:cxn>
              <a:cxn ang="0">
                <a:pos x="connsiteX1" y="connsiteY1"/>
              </a:cxn>
              <a:cxn ang="0">
                <a:pos x="connsiteX2" y="connsiteY2"/>
              </a:cxn>
              <a:cxn ang="0">
                <a:pos x="connsiteX3" y="connsiteY3"/>
              </a:cxn>
            </a:cxnLst>
            <a:rect l="l" t="t" r="r" b="b"/>
            <a:pathLst>
              <a:path w="1181100" h="1752600">
                <a:moveTo>
                  <a:pt x="1181100" y="0"/>
                </a:moveTo>
                <a:lnTo>
                  <a:pt x="558800" y="723900"/>
                </a:lnTo>
                <a:cubicBezTo>
                  <a:pt x="402167" y="910167"/>
                  <a:pt x="334433" y="946150"/>
                  <a:pt x="241300" y="1117600"/>
                </a:cubicBezTo>
                <a:cubicBezTo>
                  <a:pt x="148167" y="1289050"/>
                  <a:pt x="74083" y="1520825"/>
                  <a:pt x="0" y="1752600"/>
                </a:cubicBezTo>
              </a:path>
            </a:pathLst>
          </a:custGeom>
          <a:no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V="1">
            <a:off x="2870200" y="5905500"/>
            <a:ext cx="2743200" cy="12700"/>
          </a:xfrm>
          <a:prstGeom prst="line">
            <a:avLst/>
          </a:prstGeom>
          <a:ln w="38100">
            <a:solidFill>
              <a:srgbClr val="8803BD"/>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49900" y="57912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82900" y="58039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57600" y="6007100"/>
            <a:ext cx="977900" cy="400110"/>
          </a:xfrm>
          <a:prstGeom prst="rect">
            <a:avLst/>
          </a:prstGeom>
          <a:noFill/>
          <a:ln w="15875">
            <a:solidFill>
              <a:srgbClr val="8803BD"/>
            </a:solidFill>
          </a:ln>
        </p:spPr>
        <p:txBody>
          <a:bodyPr wrap="square" rtlCol="0">
            <a:spAutoFit/>
          </a:bodyPr>
          <a:lstStyle/>
          <a:p>
            <a:r>
              <a:rPr lang="en-US" sz="2000" b="1" dirty="0">
                <a:solidFill>
                  <a:srgbClr val="8803BD"/>
                </a:solidFill>
                <a:latin typeface="Arial" pitchFamily="34" charset="0"/>
                <a:cs typeface="Arial" pitchFamily="34" charset="0"/>
              </a:rPr>
              <a:t>½ Mile</a:t>
            </a:r>
          </a:p>
        </p:txBody>
      </p:sp>
    </p:spTree>
    <p:extLst>
      <p:ext uri="{BB962C8B-B14F-4D97-AF65-F5344CB8AC3E}">
        <p14:creationId xmlns:p14="http://schemas.microsoft.com/office/powerpoint/2010/main" val="270110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up)">
                                      <p:cBhvr>
                                        <p:cTn id="1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Fifth Trial</a:t>
            </a:r>
            <a:r>
              <a:rPr lang="en-US" sz="3600" b="1" dirty="0">
                <a:solidFill>
                  <a:srgbClr val="FF0000"/>
                </a:solidFill>
              </a:rPr>
              <a:t>   </a:t>
            </a:r>
            <a:r>
              <a:rPr lang="en-US" sz="3600" b="1" dirty="0" err="1"/>
              <a:t>Lk</a:t>
            </a:r>
            <a:r>
              <a:rPr lang="en-US" sz="3600" b="1" dirty="0"/>
              <a:t>. 23:</a:t>
            </a:r>
            <a:r>
              <a:rPr lang="en-US" sz="3600" b="1" dirty="0">
                <a:solidFill>
                  <a:prstClr val="black"/>
                </a:solidFill>
              </a:rPr>
              <a:t>6-12</a:t>
            </a:r>
            <a:r>
              <a:rPr lang="en-US" sz="3600" b="1" u="sng" dirty="0">
                <a:solidFill>
                  <a:srgbClr val="FF0000"/>
                </a:solidFill>
              </a:rPr>
              <a:t>   </a:t>
            </a:r>
            <a:r>
              <a:rPr lang="en-US" sz="3600" b="1" dirty="0">
                <a:solidFill>
                  <a:srgbClr val="FF0000"/>
                </a:solidFill>
              </a:rPr>
              <a:t>    </a:t>
            </a:r>
            <a:r>
              <a:rPr lang="en-US" sz="3600" b="1" dirty="0"/>
              <a:t>  </a:t>
            </a:r>
            <a:endParaRPr lang="en-US" sz="3600" b="1" dirty="0">
              <a:solidFill>
                <a:prstClr val="black"/>
              </a:solidFill>
            </a:endParaRPr>
          </a:p>
        </p:txBody>
      </p:sp>
      <p:sp>
        <p:nvSpPr>
          <p:cNvPr id="3" name="TextBox 2"/>
          <p:cNvSpPr txBox="1"/>
          <p:nvPr/>
        </p:nvSpPr>
        <p:spPr>
          <a:xfrm>
            <a:off x="241300" y="1435100"/>
            <a:ext cx="8547100" cy="553998"/>
          </a:xfrm>
          <a:prstGeom prst="rect">
            <a:avLst/>
          </a:prstGeom>
          <a:noFill/>
        </p:spPr>
        <p:txBody>
          <a:bodyPr wrap="square" rtlCol="0">
            <a:spAutoFit/>
          </a:bodyPr>
          <a:lstStyle/>
          <a:p>
            <a:r>
              <a:rPr lang="en-US" sz="3000" b="1" dirty="0"/>
              <a:t>The case of Jesus sent to Herod</a:t>
            </a:r>
          </a:p>
        </p:txBody>
      </p:sp>
      <p:sp>
        <p:nvSpPr>
          <p:cNvPr id="8" name="TextBox 7"/>
          <p:cNvSpPr txBox="1"/>
          <p:nvPr/>
        </p:nvSpPr>
        <p:spPr>
          <a:xfrm>
            <a:off x="241300" y="1917700"/>
            <a:ext cx="8813800" cy="1877437"/>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6  When Pilate heard this, he asked </a:t>
            </a:r>
            <a:r>
              <a:rPr lang="en-US" sz="2900" b="1" i="1" dirty="0">
                <a:solidFill>
                  <a:srgbClr val="8803BD"/>
                </a:solidFill>
                <a:latin typeface="Calibri" pitchFamily="34" charset="0"/>
                <a:cs typeface="Calibri" pitchFamily="34" charset="0"/>
              </a:rPr>
              <a:t>whether the man was a Galilean.</a:t>
            </a:r>
            <a:r>
              <a:rPr lang="en-US" sz="2900" b="1" i="1" dirty="0">
                <a:solidFill>
                  <a:prstClr val="black"/>
                </a:solidFill>
                <a:latin typeface="Calibri" pitchFamily="34" charset="0"/>
                <a:cs typeface="Calibri" pitchFamily="34" charset="0"/>
              </a:rPr>
              <a:t> 7  And when he learned that he belonged to </a:t>
            </a:r>
            <a:r>
              <a:rPr lang="en-US" sz="2900" b="1" i="1" dirty="0">
                <a:solidFill>
                  <a:srgbClr val="8803BD"/>
                </a:solidFill>
                <a:latin typeface="Calibri" pitchFamily="34" charset="0"/>
                <a:cs typeface="Calibri" pitchFamily="34" charset="0"/>
              </a:rPr>
              <a:t>Herod's jurisdiction</a:t>
            </a:r>
            <a:r>
              <a:rPr lang="en-US" sz="2900" b="1" i="1" dirty="0">
                <a:solidFill>
                  <a:prstClr val="black"/>
                </a:solidFill>
                <a:latin typeface="Calibri" pitchFamily="34" charset="0"/>
                <a:cs typeface="Calibri" pitchFamily="34" charset="0"/>
              </a:rPr>
              <a:t>, he sent him over to Herod, who was himself in Jerusalem at that time. </a:t>
            </a:r>
          </a:p>
        </p:txBody>
      </p:sp>
      <p:sp>
        <p:nvSpPr>
          <p:cNvPr id="4" name="TextBox 3"/>
          <p:cNvSpPr txBox="1"/>
          <p:nvPr/>
        </p:nvSpPr>
        <p:spPr>
          <a:xfrm>
            <a:off x="279400" y="3241625"/>
            <a:ext cx="8763000" cy="2769989"/>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a:t>
            </a:r>
          </a:p>
          <a:p>
            <a:pPr lvl="0"/>
            <a:r>
              <a:rPr lang="en-US" sz="2900" b="1" i="1" dirty="0">
                <a:solidFill>
                  <a:prstClr val="black"/>
                </a:solidFill>
                <a:latin typeface="Calibri" pitchFamily="34" charset="0"/>
                <a:cs typeface="Calibri" pitchFamily="34" charset="0"/>
              </a:rPr>
              <a:t>8  When Herod saw Jesus, he was very glad, for </a:t>
            </a:r>
            <a:r>
              <a:rPr lang="en-US" sz="2900" b="1" i="1" dirty="0">
                <a:solidFill>
                  <a:srgbClr val="8803BD"/>
                </a:solidFill>
                <a:latin typeface="Calibri" pitchFamily="34" charset="0"/>
                <a:cs typeface="Calibri" pitchFamily="34" charset="0"/>
              </a:rPr>
              <a:t>he had long desired to see him,</a:t>
            </a:r>
            <a:r>
              <a:rPr lang="en-US" sz="2900" b="1" i="1" dirty="0">
                <a:solidFill>
                  <a:prstClr val="black"/>
                </a:solidFill>
                <a:latin typeface="Calibri" pitchFamily="34" charset="0"/>
                <a:cs typeface="Calibri" pitchFamily="34" charset="0"/>
              </a:rPr>
              <a:t> because he had heard about him, and he was </a:t>
            </a:r>
            <a:r>
              <a:rPr lang="en-US" sz="2900" b="1" i="1" dirty="0">
                <a:solidFill>
                  <a:srgbClr val="8803BD"/>
                </a:solidFill>
                <a:latin typeface="Calibri" pitchFamily="34" charset="0"/>
                <a:cs typeface="Calibri" pitchFamily="34" charset="0"/>
              </a:rPr>
              <a:t>hoping to see some sign done by him</a:t>
            </a:r>
            <a:r>
              <a:rPr lang="en-US" sz="2900" b="1" i="1" dirty="0">
                <a:solidFill>
                  <a:prstClr val="black"/>
                </a:solidFill>
                <a:latin typeface="Calibri" pitchFamily="34" charset="0"/>
                <a:cs typeface="Calibri" pitchFamily="34" charset="0"/>
              </a:rPr>
              <a:t>. </a:t>
            </a:r>
          </a:p>
          <a:p>
            <a:pPr lvl="0"/>
            <a:r>
              <a:rPr lang="en-US" sz="2900" b="1" i="1" dirty="0">
                <a:solidFill>
                  <a:prstClr val="black"/>
                </a:solidFill>
                <a:latin typeface="Calibri" pitchFamily="34" charset="0"/>
                <a:cs typeface="Calibri" pitchFamily="34" charset="0"/>
              </a:rPr>
              <a:t>9  So he questioned him at some length, </a:t>
            </a:r>
            <a:r>
              <a:rPr lang="en-US" sz="2900" b="1" i="1" dirty="0">
                <a:solidFill>
                  <a:srgbClr val="8803BD"/>
                </a:solidFill>
                <a:latin typeface="Calibri" pitchFamily="34" charset="0"/>
                <a:cs typeface="Calibri" pitchFamily="34" charset="0"/>
              </a:rPr>
              <a:t>but he made no answer. </a:t>
            </a:r>
          </a:p>
        </p:txBody>
      </p:sp>
      <p:sp>
        <p:nvSpPr>
          <p:cNvPr id="6" name="TextBox 5"/>
          <p:cNvSpPr txBox="1"/>
          <p:nvPr/>
        </p:nvSpPr>
        <p:spPr>
          <a:xfrm>
            <a:off x="215900" y="5461000"/>
            <a:ext cx="9423400" cy="984885"/>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10  The chief priests and the scribes stood by, </a:t>
            </a:r>
            <a:r>
              <a:rPr lang="en-US" sz="2900" b="1" i="1" dirty="0">
                <a:solidFill>
                  <a:srgbClr val="8803BD"/>
                </a:solidFill>
                <a:latin typeface="Calibri" pitchFamily="34" charset="0"/>
                <a:cs typeface="Calibri" pitchFamily="34" charset="0"/>
              </a:rPr>
              <a:t>vehemently accusing him</a:t>
            </a:r>
          </a:p>
        </p:txBody>
      </p:sp>
    </p:spTree>
    <p:extLst>
      <p:ext uri="{BB962C8B-B14F-4D97-AF65-F5344CB8AC3E}">
        <p14:creationId xmlns:p14="http://schemas.microsoft.com/office/powerpoint/2010/main" val="87071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8" grpId="0"/>
      <p:bldP spid="4"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Fifth Trial</a:t>
            </a:r>
            <a:r>
              <a:rPr lang="en-US" sz="3600" b="1" dirty="0">
                <a:solidFill>
                  <a:srgbClr val="FF0000"/>
                </a:solidFill>
              </a:rPr>
              <a:t>   </a:t>
            </a:r>
            <a:r>
              <a:rPr lang="en-US" sz="3600" b="1" dirty="0" err="1"/>
              <a:t>Lk</a:t>
            </a:r>
            <a:r>
              <a:rPr lang="en-US" sz="3600" b="1" dirty="0"/>
              <a:t>. 23:</a:t>
            </a:r>
            <a:r>
              <a:rPr lang="en-US" sz="3600" b="1" dirty="0">
                <a:solidFill>
                  <a:prstClr val="black"/>
                </a:solidFill>
              </a:rPr>
              <a:t>6-12</a:t>
            </a:r>
            <a:r>
              <a:rPr lang="en-US" sz="3600" b="1" u="sng" dirty="0">
                <a:solidFill>
                  <a:srgbClr val="FF0000"/>
                </a:solidFill>
              </a:rPr>
              <a:t>   </a:t>
            </a:r>
            <a:r>
              <a:rPr lang="en-US" sz="3600" b="1" dirty="0">
                <a:solidFill>
                  <a:srgbClr val="FF0000"/>
                </a:solidFill>
              </a:rPr>
              <a:t>    </a:t>
            </a:r>
            <a:r>
              <a:rPr lang="en-US" sz="3600" b="1" dirty="0"/>
              <a:t>  </a:t>
            </a:r>
            <a:endParaRPr lang="en-US" sz="3600" b="1" dirty="0">
              <a:solidFill>
                <a:prstClr val="black"/>
              </a:solidFill>
            </a:endParaRPr>
          </a:p>
        </p:txBody>
      </p:sp>
      <p:sp>
        <p:nvSpPr>
          <p:cNvPr id="7" name="Rectangle 6"/>
          <p:cNvSpPr/>
          <p:nvPr/>
        </p:nvSpPr>
        <p:spPr>
          <a:xfrm>
            <a:off x="266700" y="1387426"/>
            <a:ext cx="8712200" cy="2769989"/>
          </a:xfrm>
          <a:prstGeom prst="rect">
            <a:avLst/>
          </a:prstGeom>
        </p:spPr>
        <p:txBody>
          <a:bodyPr wrap="square">
            <a:spAutoFit/>
          </a:bodyPr>
          <a:lstStyle/>
          <a:p>
            <a:pPr lvl="0"/>
            <a:r>
              <a:rPr lang="en-US" sz="2900" b="1" i="1" dirty="0">
                <a:solidFill>
                  <a:prstClr val="black"/>
                </a:solidFill>
                <a:latin typeface="Calibri" pitchFamily="34" charset="0"/>
                <a:cs typeface="Calibri" pitchFamily="34" charset="0"/>
              </a:rPr>
              <a:t>11  And Herod with his soldiers </a:t>
            </a:r>
            <a:r>
              <a:rPr lang="en-US" sz="2900" b="1" i="1" dirty="0">
                <a:solidFill>
                  <a:srgbClr val="8803BD"/>
                </a:solidFill>
                <a:latin typeface="Calibri" pitchFamily="34" charset="0"/>
                <a:cs typeface="Calibri" pitchFamily="34" charset="0"/>
              </a:rPr>
              <a:t>treated him with contempt and mocked him</a:t>
            </a:r>
            <a:r>
              <a:rPr lang="en-US" sz="2900" b="1" i="1" dirty="0">
                <a:solidFill>
                  <a:prstClr val="black"/>
                </a:solidFill>
                <a:latin typeface="Calibri" pitchFamily="34" charset="0"/>
                <a:cs typeface="Calibri" pitchFamily="34" charset="0"/>
              </a:rPr>
              <a:t>. Then, </a:t>
            </a:r>
            <a:r>
              <a:rPr lang="en-US" sz="2900" b="1" i="1" dirty="0">
                <a:solidFill>
                  <a:srgbClr val="8803BD"/>
                </a:solidFill>
                <a:latin typeface="Calibri" pitchFamily="34" charset="0"/>
                <a:cs typeface="Calibri" pitchFamily="34" charset="0"/>
              </a:rPr>
              <a:t>arraying him in splendid clothing</a:t>
            </a:r>
            <a:r>
              <a:rPr lang="en-US" sz="2900" b="1" i="1" dirty="0">
                <a:solidFill>
                  <a:prstClr val="black"/>
                </a:solidFill>
                <a:latin typeface="Calibri" pitchFamily="34" charset="0"/>
                <a:cs typeface="Calibri" pitchFamily="34" charset="0"/>
              </a:rPr>
              <a:t>, he sent him back to Pilate.  12  And Herod and Pilate became friends with each other that very day, for before this they had been at enmity with each other. </a:t>
            </a:r>
          </a:p>
        </p:txBody>
      </p:sp>
    </p:spTree>
    <p:extLst>
      <p:ext uri="{BB962C8B-B14F-4D97-AF65-F5344CB8AC3E}">
        <p14:creationId xmlns:p14="http://schemas.microsoft.com/office/powerpoint/2010/main" val="299142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Freeform 14"/>
          <p:cNvSpPr/>
          <p:nvPr/>
        </p:nvSpPr>
        <p:spPr>
          <a:xfrm rot="10800000">
            <a:off x="3251200" y="1930400"/>
            <a:ext cx="1181100" cy="1752600"/>
          </a:xfrm>
          <a:custGeom>
            <a:avLst/>
            <a:gdLst>
              <a:gd name="connsiteX0" fmla="*/ 1181100 w 1181100"/>
              <a:gd name="connsiteY0" fmla="*/ 0 h 1752600"/>
              <a:gd name="connsiteX1" fmla="*/ 558800 w 1181100"/>
              <a:gd name="connsiteY1" fmla="*/ 723900 h 1752600"/>
              <a:gd name="connsiteX2" fmla="*/ 241300 w 1181100"/>
              <a:gd name="connsiteY2" fmla="*/ 1117600 h 1752600"/>
              <a:gd name="connsiteX3" fmla="*/ 0 w 1181100"/>
              <a:gd name="connsiteY3" fmla="*/ 1752600 h 1752600"/>
            </a:gdLst>
            <a:ahLst/>
            <a:cxnLst>
              <a:cxn ang="0">
                <a:pos x="connsiteX0" y="connsiteY0"/>
              </a:cxn>
              <a:cxn ang="0">
                <a:pos x="connsiteX1" y="connsiteY1"/>
              </a:cxn>
              <a:cxn ang="0">
                <a:pos x="connsiteX2" y="connsiteY2"/>
              </a:cxn>
              <a:cxn ang="0">
                <a:pos x="connsiteX3" y="connsiteY3"/>
              </a:cxn>
            </a:cxnLst>
            <a:rect l="l" t="t" r="r" b="b"/>
            <a:pathLst>
              <a:path w="1181100" h="1752600">
                <a:moveTo>
                  <a:pt x="1181100" y="0"/>
                </a:moveTo>
                <a:lnTo>
                  <a:pt x="558800" y="723900"/>
                </a:lnTo>
                <a:cubicBezTo>
                  <a:pt x="402167" y="910167"/>
                  <a:pt x="334433" y="946150"/>
                  <a:pt x="241300" y="1117600"/>
                </a:cubicBezTo>
                <a:cubicBezTo>
                  <a:pt x="148167" y="1289050"/>
                  <a:pt x="74083" y="1520825"/>
                  <a:pt x="0" y="1752600"/>
                </a:cubicBezTo>
              </a:path>
            </a:pathLst>
          </a:custGeom>
          <a:no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V="1">
            <a:off x="2870200" y="5905500"/>
            <a:ext cx="2743200" cy="12700"/>
          </a:xfrm>
          <a:prstGeom prst="line">
            <a:avLst/>
          </a:prstGeom>
          <a:ln w="38100">
            <a:solidFill>
              <a:srgbClr val="8803BD"/>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49900" y="57912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82900" y="58039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57600" y="6007100"/>
            <a:ext cx="977900" cy="400110"/>
          </a:xfrm>
          <a:prstGeom prst="rect">
            <a:avLst/>
          </a:prstGeom>
          <a:noFill/>
          <a:ln w="15875">
            <a:solidFill>
              <a:srgbClr val="8803BD"/>
            </a:solidFill>
          </a:ln>
        </p:spPr>
        <p:txBody>
          <a:bodyPr wrap="square" rtlCol="0">
            <a:spAutoFit/>
          </a:bodyPr>
          <a:lstStyle/>
          <a:p>
            <a:r>
              <a:rPr lang="en-US" sz="2000" b="1" dirty="0">
                <a:solidFill>
                  <a:srgbClr val="8803BD"/>
                </a:solidFill>
                <a:latin typeface="Arial" pitchFamily="34" charset="0"/>
                <a:cs typeface="Arial" pitchFamily="34" charset="0"/>
              </a:rPr>
              <a:t>½ Mile</a:t>
            </a:r>
          </a:p>
        </p:txBody>
      </p:sp>
    </p:spTree>
    <p:extLst>
      <p:ext uri="{BB962C8B-B14F-4D97-AF65-F5344CB8AC3E}">
        <p14:creationId xmlns:p14="http://schemas.microsoft.com/office/powerpoint/2010/main" val="292880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down)">
                                      <p:cBhvr>
                                        <p:cTn id="1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Sixth Trial</a:t>
            </a:r>
            <a:r>
              <a:rPr lang="en-US" sz="3600" b="1" dirty="0">
                <a:solidFill>
                  <a:srgbClr val="FF0000"/>
                </a:solidFill>
              </a:rPr>
              <a:t>   </a:t>
            </a:r>
            <a:r>
              <a:rPr lang="en-US" sz="3600" b="1" dirty="0" err="1"/>
              <a:t>Lk</a:t>
            </a:r>
            <a:r>
              <a:rPr lang="en-US" sz="3600" b="1" dirty="0"/>
              <a:t>. 23:13-17</a:t>
            </a:r>
            <a:r>
              <a:rPr lang="en-US" sz="3600" b="1" u="sng" dirty="0">
                <a:solidFill>
                  <a:srgbClr val="FF0000"/>
                </a:solidFill>
              </a:rPr>
              <a:t>   </a:t>
            </a:r>
            <a:r>
              <a:rPr lang="en-US" sz="3600" b="1" dirty="0">
                <a:solidFill>
                  <a:srgbClr val="FF0000"/>
                </a:solidFill>
              </a:rPr>
              <a:t>    </a:t>
            </a:r>
            <a:r>
              <a:rPr lang="en-US" sz="3600" b="1" dirty="0"/>
              <a:t>  </a:t>
            </a:r>
            <a:endParaRPr lang="en-US" sz="3600" b="1" dirty="0">
              <a:solidFill>
                <a:prstClr val="black"/>
              </a:solidFill>
            </a:endParaRPr>
          </a:p>
        </p:txBody>
      </p:sp>
      <p:sp>
        <p:nvSpPr>
          <p:cNvPr id="7" name="Rectangle 6"/>
          <p:cNvSpPr/>
          <p:nvPr/>
        </p:nvSpPr>
        <p:spPr>
          <a:xfrm>
            <a:off x="190500" y="2060526"/>
            <a:ext cx="8801100" cy="3662541"/>
          </a:xfrm>
          <a:prstGeom prst="rect">
            <a:avLst/>
          </a:prstGeom>
        </p:spPr>
        <p:txBody>
          <a:bodyPr wrap="square">
            <a:spAutoFit/>
          </a:bodyPr>
          <a:lstStyle/>
          <a:p>
            <a:pPr lvl="0"/>
            <a:r>
              <a:rPr lang="en-US" sz="2900" b="1" i="1" dirty="0">
                <a:solidFill>
                  <a:prstClr val="black"/>
                </a:solidFill>
                <a:latin typeface="Calibri" pitchFamily="34" charset="0"/>
                <a:cs typeface="Calibri" pitchFamily="34" charset="0"/>
              </a:rPr>
              <a:t>13 Pilate then called together the chief priests and the rulers and the people,  14 and said to them, "You brought me this man as one who was misleading the people. And after examining him before you, behold, </a:t>
            </a:r>
            <a:r>
              <a:rPr lang="en-US" sz="2900" b="1" i="1" dirty="0">
                <a:solidFill>
                  <a:srgbClr val="8803BD"/>
                </a:solidFill>
                <a:latin typeface="Calibri" pitchFamily="34" charset="0"/>
                <a:cs typeface="Calibri" pitchFamily="34" charset="0"/>
              </a:rPr>
              <a:t>I did not find this man guilty of any of your charges against him. </a:t>
            </a:r>
            <a:r>
              <a:rPr lang="en-US" sz="2900" b="1" i="1" dirty="0">
                <a:solidFill>
                  <a:prstClr val="black"/>
                </a:solidFill>
                <a:latin typeface="Calibri" pitchFamily="34" charset="0"/>
                <a:cs typeface="Calibri" pitchFamily="34" charset="0"/>
              </a:rPr>
              <a:t> 15 </a:t>
            </a:r>
            <a:r>
              <a:rPr lang="en-US" sz="2900" b="1" i="1" dirty="0">
                <a:solidFill>
                  <a:srgbClr val="8803BD"/>
                </a:solidFill>
                <a:latin typeface="Calibri" pitchFamily="34" charset="0"/>
                <a:cs typeface="Calibri" pitchFamily="34" charset="0"/>
              </a:rPr>
              <a:t>Neither did Herod</a:t>
            </a:r>
            <a:r>
              <a:rPr lang="en-US" sz="2900" b="1" i="1" dirty="0">
                <a:solidFill>
                  <a:prstClr val="black"/>
                </a:solidFill>
                <a:latin typeface="Calibri" pitchFamily="34" charset="0"/>
                <a:cs typeface="Calibri" pitchFamily="34" charset="0"/>
              </a:rPr>
              <a:t>, for he sent him back to us. Look, </a:t>
            </a:r>
            <a:r>
              <a:rPr lang="en-US" sz="2900" b="1" i="1" dirty="0">
                <a:solidFill>
                  <a:srgbClr val="8803BD"/>
                </a:solidFill>
                <a:latin typeface="Calibri" pitchFamily="34" charset="0"/>
                <a:cs typeface="Calibri" pitchFamily="34" charset="0"/>
              </a:rPr>
              <a:t>nothing deserving death has been done by him</a:t>
            </a:r>
            <a:endParaRPr lang="en-US" sz="2900" b="1" i="1" dirty="0">
              <a:solidFill>
                <a:prstClr val="black"/>
              </a:solidFill>
              <a:latin typeface="Calibri" pitchFamily="34" charset="0"/>
              <a:cs typeface="Calibri" pitchFamily="34" charset="0"/>
            </a:endParaRPr>
          </a:p>
        </p:txBody>
      </p:sp>
      <p:sp>
        <p:nvSpPr>
          <p:cNvPr id="3" name="TextBox 2"/>
          <p:cNvSpPr txBox="1"/>
          <p:nvPr/>
        </p:nvSpPr>
        <p:spPr>
          <a:xfrm>
            <a:off x="241300" y="5168900"/>
            <a:ext cx="8750300" cy="538609"/>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  16 I will therefore </a:t>
            </a:r>
            <a:r>
              <a:rPr lang="en-US" sz="2900" b="1" i="1" dirty="0">
                <a:solidFill>
                  <a:srgbClr val="8803BD"/>
                </a:solidFill>
                <a:latin typeface="Calibri" pitchFamily="34" charset="0"/>
                <a:cs typeface="Calibri" pitchFamily="34" charset="0"/>
              </a:rPr>
              <a:t>punish and release him</a:t>
            </a:r>
            <a:r>
              <a:rPr lang="en-US" sz="2900" b="1" i="1" dirty="0">
                <a:solidFill>
                  <a:prstClr val="black"/>
                </a:solidFill>
                <a:latin typeface="Calibri" pitchFamily="34" charset="0"/>
                <a:cs typeface="Calibri" pitchFamily="34" charset="0"/>
              </a:rPr>
              <a:t>." </a:t>
            </a:r>
          </a:p>
        </p:txBody>
      </p:sp>
      <p:sp>
        <p:nvSpPr>
          <p:cNvPr id="4" name="TextBox 3"/>
          <p:cNvSpPr txBox="1"/>
          <p:nvPr/>
        </p:nvSpPr>
        <p:spPr>
          <a:xfrm>
            <a:off x="177800" y="5179129"/>
            <a:ext cx="8826500" cy="1431161"/>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a:t>
            </a:r>
          </a:p>
          <a:p>
            <a:pPr lvl="0"/>
            <a:r>
              <a:rPr lang="en-US" sz="2900" b="1" i="1" dirty="0">
                <a:solidFill>
                  <a:prstClr val="black"/>
                </a:solidFill>
                <a:latin typeface="Calibri" pitchFamily="34" charset="0"/>
                <a:cs typeface="Calibri" pitchFamily="34" charset="0"/>
              </a:rPr>
              <a:t>17  [Now he was obliged to release one man to them at the festival]</a:t>
            </a:r>
          </a:p>
        </p:txBody>
      </p:sp>
      <p:sp>
        <p:nvSpPr>
          <p:cNvPr id="8" name="TextBox 7"/>
          <p:cNvSpPr txBox="1"/>
          <p:nvPr/>
        </p:nvSpPr>
        <p:spPr>
          <a:xfrm>
            <a:off x="241300" y="1435100"/>
            <a:ext cx="8547100" cy="553998"/>
          </a:xfrm>
          <a:prstGeom prst="rect">
            <a:avLst/>
          </a:prstGeom>
          <a:noFill/>
        </p:spPr>
        <p:txBody>
          <a:bodyPr wrap="square" rtlCol="0">
            <a:spAutoFit/>
          </a:bodyPr>
          <a:lstStyle/>
          <a:p>
            <a:r>
              <a:rPr lang="en-US" sz="3000" b="1" dirty="0"/>
              <a:t>Jesus Before Pilate Again</a:t>
            </a:r>
          </a:p>
        </p:txBody>
      </p:sp>
    </p:spTree>
    <p:extLst>
      <p:ext uri="{BB962C8B-B14F-4D97-AF65-F5344CB8AC3E}">
        <p14:creationId xmlns:p14="http://schemas.microsoft.com/office/powerpoint/2010/main" val="15125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3" grpId="0"/>
      <p:bldP spid="4" grpId="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Sixth Trial</a:t>
            </a:r>
            <a:r>
              <a:rPr lang="en-US" sz="3600" b="1" dirty="0">
                <a:solidFill>
                  <a:srgbClr val="FF0000"/>
                </a:solidFill>
              </a:rPr>
              <a:t>  </a:t>
            </a:r>
            <a:r>
              <a:rPr lang="en-US" sz="3600" b="1" dirty="0"/>
              <a:t>Mt. 27:15-18  </a:t>
            </a:r>
            <a:r>
              <a:rPr lang="en-US" sz="2000" b="1" dirty="0"/>
              <a:t>(Mk. 15:6-10; </a:t>
            </a:r>
            <a:r>
              <a:rPr lang="en-US" sz="2000" b="1" dirty="0" err="1"/>
              <a:t>Jn</a:t>
            </a:r>
            <a:r>
              <a:rPr lang="en-US" sz="2000" b="1" dirty="0"/>
              <a:t> 18:39)</a:t>
            </a:r>
            <a:r>
              <a:rPr lang="en-US" sz="3600" b="1" u="sng" dirty="0"/>
              <a:t>   </a:t>
            </a:r>
            <a:r>
              <a:rPr lang="en-US" sz="3600" b="1" dirty="0"/>
              <a:t>      </a:t>
            </a:r>
          </a:p>
        </p:txBody>
      </p:sp>
      <p:sp>
        <p:nvSpPr>
          <p:cNvPr id="7" name="Rectangle 6"/>
          <p:cNvSpPr/>
          <p:nvPr/>
        </p:nvSpPr>
        <p:spPr>
          <a:xfrm>
            <a:off x="254000" y="1793826"/>
            <a:ext cx="8801100" cy="3662541"/>
          </a:xfrm>
          <a:prstGeom prst="rect">
            <a:avLst/>
          </a:prstGeom>
        </p:spPr>
        <p:txBody>
          <a:bodyPr wrap="square">
            <a:spAutoFit/>
          </a:bodyPr>
          <a:lstStyle/>
          <a:p>
            <a:pPr lvl="0"/>
            <a:r>
              <a:rPr lang="en-US" sz="2900" b="1" i="1" dirty="0">
                <a:solidFill>
                  <a:prstClr val="black"/>
                </a:solidFill>
                <a:latin typeface="Calibri" pitchFamily="34" charset="0"/>
                <a:cs typeface="Calibri" pitchFamily="34" charset="0"/>
              </a:rPr>
              <a:t>15  Now at the feast the governor was accustomed to release for the crowd </a:t>
            </a:r>
            <a:r>
              <a:rPr lang="en-US" sz="2900" b="1" i="1" dirty="0">
                <a:solidFill>
                  <a:srgbClr val="8803BD"/>
                </a:solidFill>
                <a:latin typeface="Calibri" pitchFamily="34" charset="0"/>
                <a:cs typeface="Calibri" pitchFamily="34" charset="0"/>
              </a:rPr>
              <a:t>any one prisoner whom they wanted.</a:t>
            </a:r>
            <a:r>
              <a:rPr lang="en-US" sz="2900" b="1" i="1" dirty="0">
                <a:solidFill>
                  <a:prstClr val="black"/>
                </a:solidFill>
                <a:latin typeface="Calibri" pitchFamily="34" charset="0"/>
                <a:cs typeface="Calibri" pitchFamily="34" charset="0"/>
              </a:rPr>
              <a:t>  16 And they had then a </a:t>
            </a:r>
            <a:r>
              <a:rPr lang="en-US" sz="2900" b="1" i="1" dirty="0">
                <a:solidFill>
                  <a:srgbClr val="8803BD"/>
                </a:solidFill>
                <a:latin typeface="Calibri" pitchFamily="34" charset="0"/>
                <a:cs typeface="Calibri" pitchFamily="34" charset="0"/>
              </a:rPr>
              <a:t>notorious prisoner called Barabbas.  </a:t>
            </a:r>
            <a:r>
              <a:rPr lang="en-US" sz="2900" b="1" i="1" dirty="0">
                <a:solidFill>
                  <a:prstClr val="black"/>
                </a:solidFill>
                <a:latin typeface="Calibri" pitchFamily="34" charset="0"/>
                <a:cs typeface="Calibri" pitchFamily="34" charset="0"/>
              </a:rPr>
              <a:t>17 So when they had gathered, Pilate said to them, "Whom do you want me to release for you: Barabbas, or Jesus who is called Christ?"  18 For he knew that </a:t>
            </a:r>
            <a:r>
              <a:rPr lang="en-US" sz="2900" b="1" i="1" dirty="0">
                <a:solidFill>
                  <a:srgbClr val="8803BD"/>
                </a:solidFill>
                <a:latin typeface="Calibri" pitchFamily="34" charset="0"/>
                <a:cs typeface="Calibri" pitchFamily="34" charset="0"/>
              </a:rPr>
              <a:t>it was out of envy that they had delivered him up. </a:t>
            </a:r>
          </a:p>
        </p:txBody>
      </p:sp>
      <p:sp>
        <p:nvSpPr>
          <p:cNvPr id="6" name="TextBox 5"/>
          <p:cNvSpPr txBox="1"/>
          <p:nvPr/>
        </p:nvSpPr>
        <p:spPr>
          <a:xfrm>
            <a:off x="266700" y="1320800"/>
            <a:ext cx="8547100" cy="553998"/>
          </a:xfrm>
          <a:prstGeom prst="rect">
            <a:avLst/>
          </a:prstGeom>
          <a:noFill/>
        </p:spPr>
        <p:txBody>
          <a:bodyPr wrap="square" rtlCol="0">
            <a:spAutoFit/>
          </a:bodyPr>
          <a:lstStyle/>
          <a:p>
            <a:r>
              <a:rPr lang="en-US" sz="3000" b="1" dirty="0"/>
              <a:t>Pilate offers the Jews Jesus or Barabbas</a:t>
            </a:r>
          </a:p>
        </p:txBody>
      </p:sp>
      <p:sp>
        <p:nvSpPr>
          <p:cNvPr id="8" name="TextBox 7"/>
          <p:cNvSpPr txBox="1"/>
          <p:nvPr/>
        </p:nvSpPr>
        <p:spPr>
          <a:xfrm>
            <a:off x="266700" y="4889500"/>
            <a:ext cx="8775700" cy="1877437"/>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19 Besides, while he was sitting on the judgment seat, his wife sent word to him, </a:t>
            </a:r>
            <a:r>
              <a:rPr lang="en-US" sz="2900" b="1" i="1" dirty="0">
                <a:solidFill>
                  <a:srgbClr val="8803BD"/>
                </a:solidFill>
                <a:latin typeface="Calibri" pitchFamily="34" charset="0"/>
                <a:cs typeface="Calibri" pitchFamily="34" charset="0"/>
              </a:rPr>
              <a:t>"Have nothing to do with that righteous man</a:t>
            </a:r>
            <a:r>
              <a:rPr lang="en-US" sz="2900" b="1" i="1" dirty="0">
                <a:solidFill>
                  <a:prstClr val="black"/>
                </a:solidFill>
                <a:latin typeface="Calibri" pitchFamily="34" charset="0"/>
                <a:cs typeface="Calibri" pitchFamily="34" charset="0"/>
              </a:rPr>
              <a:t>, for I have suffered much because of him today in a dream." </a:t>
            </a:r>
          </a:p>
        </p:txBody>
      </p:sp>
    </p:spTree>
    <p:extLst>
      <p:ext uri="{BB962C8B-B14F-4D97-AF65-F5344CB8AC3E}">
        <p14:creationId xmlns:p14="http://schemas.microsoft.com/office/powerpoint/2010/main" val="311449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6" grpId="0"/>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Sixth Trial</a:t>
            </a:r>
            <a:r>
              <a:rPr lang="en-US" sz="3600" b="1" dirty="0">
                <a:solidFill>
                  <a:srgbClr val="FF0000"/>
                </a:solidFill>
              </a:rPr>
              <a:t>  </a:t>
            </a:r>
            <a:r>
              <a:rPr lang="en-US" sz="3600" b="1" dirty="0"/>
              <a:t>Mt. 27:20-23  </a:t>
            </a:r>
            <a:r>
              <a:rPr lang="en-US" sz="2000" b="1" dirty="0"/>
              <a:t>(</a:t>
            </a:r>
            <a:r>
              <a:rPr lang="en-US" sz="2000" b="1" dirty="0" err="1"/>
              <a:t>Lk</a:t>
            </a:r>
            <a:r>
              <a:rPr lang="en-US" sz="2000" b="1" dirty="0"/>
              <a:t> 23:18-21)</a:t>
            </a:r>
            <a:r>
              <a:rPr lang="en-US" sz="3600" b="1" u="sng" dirty="0"/>
              <a:t>   </a:t>
            </a:r>
            <a:r>
              <a:rPr lang="en-US" sz="3600" b="1" dirty="0"/>
              <a:t>      </a:t>
            </a:r>
          </a:p>
        </p:txBody>
      </p:sp>
      <p:sp>
        <p:nvSpPr>
          <p:cNvPr id="7" name="Rectangle 6"/>
          <p:cNvSpPr/>
          <p:nvPr/>
        </p:nvSpPr>
        <p:spPr>
          <a:xfrm>
            <a:off x="254000" y="1793826"/>
            <a:ext cx="8801100" cy="984885"/>
          </a:xfrm>
          <a:prstGeom prst="rect">
            <a:avLst/>
          </a:prstGeom>
        </p:spPr>
        <p:txBody>
          <a:bodyPr wrap="square">
            <a:spAutoFit/>
          </a:bodyPr>
          <a:lstStyle/>
          <a:p>
            <a:pPr lvl="0"/>
            <a:r>
              <a:rPr lang="en-US" sz="2900" b="1" i="1" dirty="0">
                <a:solidFill>
                  <a:prstClr val="black"/>
                </a:solidFill>
                <a:latin typeface="Calibri" pitchFamily="34" charset="0"/>
                <a:cs typeface="Calibri" pitchFamily="34" charset="0"/>
              </a:rPr>
              <a:t>20  Now the chief priests and the elders </a:t>
            </a:r>
            <a:r>
              <a:rPr lang="en-US" sz="2900" b="1" i="1" dirty="0">
                <a:solidFill>
                  <a:srgbClr val="8803BD"/>
                </a:solidFill>
                <a:latin typeface="Calibri" pitchFamily="34" charset="0"/>
                <a:cs typeface="Calibri" pitchFamily="34" charset="0"/>
              </a:rPr>
              <a:t>persuaded the crowd to ask for Barabbas </a:t>
            </a:r>
            <a:r>
              <a:rPr lang="en-US" sz="2900" b="1" i="1" dirty="0">
                <a:solidFill>
                  <a:prstClr val="black"/>
                </a:solidFill>
                <a:latin typeface="Calibri" pitchFamily="34" charset="0"/>
                <a:cs typeface="Calibri" pitchFamily="34" charset="0"/>
              </a:rPr>
              <a:t>and destroy Jesus.</a:t>
            </a:r>
            <a:endParaRPr lang="en-US" sz="2900" b="1" i="1" dirty="0">
              <a:solidFill>
                <a:srgbClr val="8803BD"/>
              </a:solidFill>
              <a:latin typeface="Calibri" pitchFamily="34" charset="0"/>
              <a:cs typeface="Calibri" pitchFamily="34" charset="0"/>
            </a:endParaRPr>
          </a:p>
        </p:txBody>
      </p:sp>
      <p:sp>
        <p:nvSpPr>
          <p:cNvPr id="6" name="TextBox 5"/>
          <p:cNvSpPr txBox="1"/>
          <p:nvPr/>
        </p:nvSpPr>
        <p:spPr>
          <a:xfrm>
            <a:off x="266700" y="1320800"/>
            <a:ext cx="8547100" cy="553998"/>
          </a:xfrm>
          <a:prstGeom prst="rect">
            <a:avLst/>
          </a:prstGeom>
          <a:noFill/>
        </p:spPr>
        <p:txBody>
          <a:bodyPr wrap="square" rtlCol="0">
            <a:spAutoFit/>
          </a:bodyPr>
          <a:lstStyle/>
          <a:p>
            <a:r>
              <a:rPr lang="en-US" sz="3000" b="1" dirty="0"/>
              <a:t>The Jews choose Barabbas</a:t>
            </a:r>
          </a:p>
        </p:txBody>
      </p:sp>
      <p:sp>
        <p:nvSpPr>
          <p:cNvPr id="4" name="TextBox 3"/>
          <p:cNvSpPr txBox="1"/>
          <p:nvPr/>
        </p:nvSpPr>
        <p:spPr>
          <a:xfrm>
            <a:off x="254000" y="2231136"/>
            <a:ext cx="8890000" cy="3662541"/>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21  The governor again said to them, "</a:t>
            </a:r>
            <a:r>
              <a:rPr lang="en-US" sz="2900" b="1" i="1" dirty="0">
                <a:solidFill>
                  <a:srgbClr val="8803BD"/>
                </a:solidFill>
                <a:latin typeface="Calibri" pitchFamily="34" charset="0"/>
                <a:cs typeface="Calibri" pitchFamily="34" charset="0"/>
              </a:rPr>
              <a:t>Which of the two do you want</a:t>
            </a:r>
            <a:r>
              <a:rPr lang="en-US" sz="2900" b="1" i="1" dirty="0">
                <a:solidFill>
                  <a:prstClr val="black"/>
                </a:solidFill>
                <a:latin typeface="Calibri" pitchFamily="34" charset="0"/>
                <a:cs typeface="Calibri" pitchFamily="34" charset="0"/>
              </a:rPr>
              <a:t> me to release for you?" And they said, "Barabbas." </a:t>
            </a:r>
          </a:p>
          <a:p>
            <a:pPr lvl="0"/>
            <a:r>
              <a:rPr lang="en-US" sz="2900" b="1" i="1" dirty="0">
                <a:solidFill>
                  <a:prstClr val="black"/>
                </a:solidFill>
                <a:latin typeface="Calibri" pitchFamily="34" charset="0"/>
                <a:cs typeface="Calibri" pitchFamily="34" charset="0"/>
              </a:rPr>
              <a:t>22  Pilate said to them, "Then </a:t>
            </a:r>
            <a:r>
              <a:rPr lang="en-US" sz="2900" b="1" i="1" dirty="0">
                <a:solidFill>
                  <a:srgbClr val="8803BD"/>
                </a:solidFill>
                <a:latin typeface="Calibri" pitchFamily="34" charset="0"/>
                <a:cs typeface="Calibri" pitchFamily="34" charset="0"/>
              </a:rPr>
              <a:t>what shall I do with Jesus </a:t>
            </a:r>
            <a:r>
              <a:rPr lang="en-US" sz="2900" b="1" i="1" dirty="0">
                <a:solidFill>
                  <a:prstClr val="black"/>
                </a:solidFill>
                <a:latin typeface="Calibri" pitchFamily="34" charset="0"/>
                <a:cs typeface="Calibri" pitchFamily="34" charset="0"/>
              </a:rPr>
              <a:t>who is called Christ?" They all said, </a:t>
            </a:r>
            <a:r>
              <a:rPr lang="en-US" sz="2900" b="1" i="1" dirty="0">
                <a:solidFill>
                  <a:srgbClr val="8803BD"/>
                </a:solidFill>
                <a:latin typeface="Calibri" pitchFamily="34" charset="0"/>
                <a:cs typeface="Calibri" pitchFamily="34" charset="0"/>
              </a:rPr>
              <a:t>"Let him be crucified!"  </a:t>
            </a:r>
            <a:r>
              <a:rPr lang="en-US" sz="2900" b="1" i="1" dirty="0">
                <a:solidFill>
                  <a:prstClr val="black"/>
                </a:solidFill>
                <a:latin typeface="Calibri" pitchFamily="34" charset="0"/>
                <a:cs typeface="Calibri" pitchFamily="34" charset="0"/>
              </a:rPr>
              <a:t>23  And he said, "Why, what evil has he done?" But they shouted all the more, </a:t>
            </a:r>
            <a:r>
              <a:rPr lang="en-US" sz="2900" b="1" i="1" dirty="0">
                <a:solidFill>
                  <a:srgbClr val="8803BD"/>
                </a:solidFill>
                <a:latin typeface="Calibri" pitchFamily="34" charset="0"/>
                <a:cs typeface="Calibri" pitchFamily="34" charset="0"/>
              </a:rPr>
              <a:t>"Let him be crucified!"</a:t>
            </a:r>
            <a:r>
              <a:rPr lang="en-US" sz="2900" b="1" i="1" dirty="0">
                <a:solidFill>
                  <a:prstClr val="black"/>
                </a:solidFill>
                <a:latin typeface="Calibri" pitchFamily="34" charset="0"/>
                <a:cs typeface="Calibri" pitchFamily="34" charset="0"/>
              </a:rPr>
              <a:t> </a:t>
            </a:r>
            <a:endParaRPr lang="en-US" sz="2900" b="1" i="1" dirty="0">
              <a:solidFill>
                <a:srgbClr val="8803BD"/>
              </a:solidFill>
              <a:latin typeface="Calibri" pitchFamily="34" charset="0"/>
              <a:cs typeface="Calibri" pitchFamily="34" charset="0"/>
            </a:endParaRPr>
          </a:p>
        </p:txBody>
      </p:sp>
    </p:spTree>
    <p:extLst>
      <p:ext uri="{BB962C8B-B14F-4D97-AF65-F5344CB8AC3E}">
        <p14:creationId xmlns:p14="http://schemas.microsoft.com/office/powerpoint/2010/main" val="366660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6" grpId="0"/>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Sixth Trial</a:t>
            </a:r>
            <a:r>
              <a:rPr lang="en-US" sz="3600" b="1" dirty="0">
                <a:solidFill>
                  <a:srgbClr val="FF0000"/>
                </a:solidFill>
              </a:rPr>
              <a:t>  </a:t>
            </a:r>
            <a:r>
              <a:rPr lang="en-US" sz="3600" b="1" dirty="0" err="1"/>
              <a:t>Lk</a:t>
            </a:r>
            <a:r>
              <a:rPr lang="en-US" sz="3600" b="1" dirty="0"/>
              <a:t> 23:22-23</a:t>
            </a:r>
            <a:r>
              <a:rPr lang="en-US" sz="2000" b="1" dirty="0"/>
              <a:t>     (Mt. 27:23; Mk. 15:14)</a:t>
            </a:r>
            <a:r>
              <a:rPr lang="en-US" sz="3600" b="1" u="sng" dirty="0"/>
              <a:t>   </a:t>
            </a:r>
            <a:r>
              <a:rPr lang="en-US" sz="3600" b="1" dirty="0"/>
              <a:t>      </a:t>
            </a:r>
          </a:p>
        </p:txBody>
      </p:sp>
      <p:sp>
        <p:nvSpPr>
          <p:cNvPr id="7" name="Rectangle 6"/>
          <p:cNvSpPr/>
          <p:nvPr/>
        </p:nvSpPr>
        <p:spPr>
          <a:xfrm>
            <a:off x="254000" y="1793826"/>
            <a:ext cx="8801100" cy="2323713"/>
          </a:xfrm>
          <a:prstGeom prst="rect">
            <a:avLst/>
          </a:prstGeom>
        </p:spPr>
        <p:txBody>
          <a:bodyPr wrap="square">
            <a:spAutoFit/>
          </a:bodyPr>
          <a:lstStyle/>
          <a:p>
            <a:pPr lvl="0"/>
            <a:r>
              <a:rPr lang="en-US" sz="2900" b="1" i="1" dirty="0">
                <a:solidFill>
                  <a:prstClr val="black"/>
                </a:solidFill>
                <a:latin typeface="Calibri" pitchFamily="34" charset="0"/>
                <a:cs typeface="Calibri" pitchFamily="34" charset="0"/>
              </a:rPr>
              <a:t>22  A </a:t>
            </a:r>
            <a:r>
              <a:rPr lang="en-US" sz="2900" b="1" i="1" dirty="0">
                <a:solidFill>
                  <a:srgbClr val="8803BD"/>
                </a:solidFill>
                <a:latin typeface="Calibri" pitchFamily="34" charset="0"/>
                <a:cs typeface="Calibri" pitchFamily="34" charset="0"/>
              </a:rPr>
              <a:t>third time </a:t>
            </a:r>
            <a:r>
              <a:rPr lang="en-US" sz="2900" b="1" i="1" dirty="0">
                <a:solidFill>
                  <a:prstClr val="black"/>
                </a:solidFill>
                <a:latin typeface="Calibri" pitchFamily="34" charset="0"/>
                <a:cs typeface="Calibri" pitchFamily="34" charset="0"/>
              </a:rPr>
              <a:t>he said to them, "Why, what evil has he done? </a:t>
            </a:r>
            <a:r>
              <a:rPr lang="en-US" sz="2900" b="1" i="1" dirty="0">
                <a:solidFill>
                  <a:srgbClr val="8803BD"/>
                </a:solidFill>
                <a:latin typeface="Calibri" pitchFamily="34" charset="0"/>
                <a:cs typeface="Calibri" pitchFamily="34" charset="0"/>
              </a:rPr>
              <a:t>I have found in him no guilt deserving death. </a:t>
            </a:r>
            <a:r>
              <a:rPr lang="en-US" sz="2900" b="1" i="1" dirty="0">
                <a:solidFill>
                  <a:prstClr val="black"/>
                </a:solidFill>
                <a:latin typeface="Calibri" pitchFamily="34" charset="0"/>
                <a:cs typeface="Calibri" pitchFamily="34" charset="0"/>
              </a:rPr>
              <a:t>I will therefore punish and release him."  23  But they were </a:t>
            </a:r>
            <a:r>
              <a:rPr lang="en-US" sz="2900" b="1" i="1" dirty="0">
                <a:solidFill>
                  <a:srgbClr val="8803BD"/>
                </a:solidFill>
                <a:latin typeface="Calibri" pitchFamily="34" charset="0"/>
                <a:cs typeface="Calibri" pitchFamily="34" charset="0"/>
              </a:rPr>
              <a:t>urgent,</a:t>
            </a:r>
            <a:r>
              <a:rPr lang="en-US" sz="2900" b="1" i="1" dirty="0">
                <a:solidFill>
                  <a:prstClr val="black"/>
                </a:solidFill>
                <a:latin typeface="Calibri" pitchFamily="34" charset="0"/>
                <a:cs typeface="Calibri" pitchFamily="34" charset="0"/>
              </a:rPr>
              <a:t> demanding with loud cries that he should be crucified.”</a:t>
            </a:r>
            <a:endParaRPr lang="en-US" sz="2900" b="1" i="1" dirty="0">
              <a:solidFill>
                <a:srgbClr val="8803BD"/>
              </a:solidFill>
              <a:latin typeface="Calibri" pitchFamily="34" charset="0"/>
              <a:cs typeface="Calibri" pitchFamily="34" charset="0"/>
            </a:endParaRPr>
          </a:p>
        </p:txBody>
      </p:sp>
      <p:sp>
        <p:nvSpPr>
          <p:cNvPr id="6" name="TextBox 5"/>
          <p:cNvSpPr txBox="1"/>
          <p:nvPr/>
        </p:nvSpPr>
        <p:spPr>
          <a:xfrm>
            <a:off x="266700" y="1320800"/>
            <a:ext cx="8547100" cy="553998"/>
          </a:xfrm>
          <a:prstGeom prst="rect">
            <a:avLst/>
          </a:prstGeom>
          <a:noFill/>
        </p:spPr>
        <p:txBody>
          <a:bodyPr wrap="square" rtlCol="0">
            <a:spAutoFit/>
          </a:bodyPr>
          <a:lstStyle/>
          <a:p>
            <a:r>
              <a:rPr lang="en-US" sz="3000" b="1" dirty="0"/>
              <a:t>Efforts of Pilate to save Jesus</a:t>
            </a:r>
          </a:p>
        </p:txBody>
      </p:sp>
      <p:sp>
        <p:nvSpPr>
          <p:cNvPr id="9" name="TextBox 8"/>
          <p:cNvSpPr txBox="1"/>
          <p:nvPr/>
        </p:nvSpPr>
        <p:spPr>
          <a:xfrm>
            <a:off x="317500" y="3568700"/>
            <a:ext cx="8356600" cy="538609"/>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And </a:t>
            </a:r>
            <a:r>
              <a:rPr lang="en-US" sz="2900" b="1" i="1" dirty="0">
                <a:solidFill>
                  <a:srgbClr val="FF0000"/>
                </a:solidFill>
                <a:latin typeface="Calibri" pitchFamily="34" charset="0"/>
                <a:cs typeface="Calibri" pitchFamily="34" charset="0"/>
              </a:rPr>
              <a:t>their</a:t>
            </a:r>
            <a:r>
              <a:rPr lang="en-US" sz="2900" b="1" i="1" dirty="0">
                <a:solidFill>
                  <a:prstClr val="black"/>
                </a:solidFill>
                <a:latin typeface="Calibri" pitchFamily="34" charset="0"/>
                <a:cs typeface="Calibri" pitchFamily="34" charset="0"/>
              </a:rPr>
              <a:t> voices prevailed. </a:t>
            </a:r>
          </a:p>
        </p:txBody>
      </p:sp>
    </p:spTree>
    <p:extLst>
      <p:ext uri="{BB962C8B-B14F-4D97-AF65-F5344CB8AC3E}">
        <p14:creationId xmlns:p14="http://schemas.microsoft.com/office/powerpoint/2010/main" val="305297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6" grpId="0"/>
      <p:bldP spid="9" grpId="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Sixth Trial</a:t>
            </a:r>
            <a:r>
              <a:rPr lang="en-US" sz="3600" b="1" dirty="0">
                <a:solidFill>
                  <a:srgbClr val="FF0000"/>
                </a:solidFill>
              </a:rPr>
              <a:t>  </a:t>
            </a:r>
            <a:r>
              <a:rPr lang="en-US" sz="3600" b="1" dirty="0"/>
              <a:t>Mt 27:24-25    </a:t>
            </a:r>
            <a:r>
              <a:rPr lang="en-US" sz="3600" b="1" u="sng" dirty="0"/>
              <a:t>   </a:t>
            </a:r>
            <a:r>
              <a:rPr lang="en-US" sz="3600" b="1" dirty="0"/>
              <a:t>      </a:t>
            </a:r>
          </a:p>
        </p:txBody>
      </p:sp>
      <p:sp>
        <p:nvSpPr>
          <p:cNvPr id="7" name="Rectangle 6"/>
          <p:cNvSpPr/>
          <p:nvPr/>
        </p:nvSpPr>
        <p:spPr>
          <a:xfrm>
            <a:off x="254000" y="1793826"/>
            <a:ext cx="8801100" cy="1877437"/>
          </a:xfrm>
          <a:prstGeom prst="rect">
            <a:avLst/>
          </a:prstGeom>
        </p:spPr>
        <p:txBody>
          <a:bodyPr wrap="square">
            <a:spAutoFit/>
          </a:bodyPr>
          <a:lstStyle/>
          <a:p>
            <a:pPr lvl="0"/>
            <a:r>
              <a:rPr lang="en-US" sz="2900" b="1" i="1" dirty="0">
                <a:solidFill>
                  <a:prstClr val="black"/>
                </a:solidFill>
                <a:latin typeface="Calibri" pitchFamily="34" charset="0"/>
                <a:cs typeface="Calibri" pitchFamily="34" charset="0"/>
              </a:rPr>
              <a:t>24  So when Pilate saw that he was gaining nothing, but rather that </a:t>
            </a:r>
            <a:r>
              <a:rPr lang="en-US" sz="2900" b="1" i="1" dirty="0">
                <a:solidFill>
                  <a:srgbClr val="8803BD"/>
                </a:solidFill>
                <a:latin typeface="Calibri" pitchFamily="34" charset="0"/>
                <a:cs typeface="Calibri" pitchFamily="34" charset="0"/>
              </a:rPr>
              <a:t>a riot was beginning</a:t>
            </a:r>
            <a:r>
              <a:rPr lang="en-US" sz="2900" b="1" i="1" dirty="0">
                <a:solidFill>
                  <a:prstClr val="black"/>
                </a:solidFill>
                <a:latin typeface="Calibri" pitchFamily="34" charset="0"/>
                <a:cs typeface="Calibri" pitchFamily="34" charset="0"/>
              </a:rPr>
              <a:t>, he took water and washed his hands before the crowd, saying, </a:t>
            </a:r>
            <a:r>
              <a:rPr lang="en-US" sz="2900" b="1" i="1" dirty="0">
                <a:solidFill>
                  <a:srgbClr val="8803BD"/>
                </a:solidFill>
                <a:latin typeface="Calibri" pitchFamily="34" charset="0"/>
                <a:cs typeface="Calibri" pitchFamily="34" charset="0"/>
              </a:rPr>
              <a:t>"I am innocent of this man's blood;</a:t>
            </a:r>
            <a:r>
              <a:rPr lang="en-US" sz="2900" b="1" i="1" dirty="0">
                <a:solidFill>
                  <a:prstClr val="black"/>
                </a:solidFill>
                <a:latin typeface="Calibri" pitchFamily="34" charset="0"/>
                <a:cs typeface="Calibri" pitchFamily="34" charset="0"/>
              </a:rPr>
              <a:t> see to it yourselves."  </a:t>
            </a:r>
          </a:p>
        </p:txBody>
      </p:sp>
      <p:sp>
        <p:nvSpPr>
          <p:cNvPr id="6" name="TextBox 5"/>
          <p:cNvSpPr txBox="1"/>
          <p:nvPr/>
        </p:nvSpPr>
        <p:spPr>
          <a:xfrm>
            <a:off x="266700" y="1320800"/>
            <a:ext cx="8547100" cy="553998"/>
          </a:xfrm>
          <a:prstGeom prst="rect">
            <a:avLst/>
          </a:prstGeom>
          <a:noFill/>
        </p:spPr>
        <p:txBody>
          <a:bodyPr wrap="square" rtlCol="0">
            <a:spAutoFit/>
          </a:bodyPr>
          <a:lstStyle/>
          <a:p>
            <a:r>
              <a:rPr lang="en-US" sz="3000" b="1" dirty="0"/>
              <a:t>Pilate washes his hands</a:t>
            </a:r>
          </a:p>
        </p:txBody>
      </p:sp>
      <p:sp>
        <p:nvSpPr>
          <p:cNvPr id="3" name="TextBox 2"/>
          <p:cNvSpPr txBox="1"/>
          <p:nvPr/>
        </p:nvSpPr>
        <p:spPr>
          <a:xfrm>
            <a:off x="254000" y="3556000"/>
            <a:ext cx="8763000" cy="984885"/>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25  And all the people answered, </a:t>
            </a:r>
            <a:r>
              <a:rPr lang="en-US" sz="2900" b="1" i="1" dirty="0">
                <a:solidFill>
                  <a:srgbClr val="8803BD"/>
                </a:solidFill>
                <a:latin typeface="Calibri" pitchFamily="34" charset="0"/>
                <a:cs typeface="Calibri" pitchFamily="34" charset="0"/>
              </a:rPr>
              <a:t>"His blood be on us and on our children!" </a:t>
            </a:r>
          </a:p>
        </p:txBody>
      </p:sp>
    </p:spTree>
    <p:extLst>
      <p:ext uri="{BB962C8B-B14F-4D97-AF65-F5344CB8AC3E}">
        <p14:creationId xmlns:p14="http://schemas.microsoft.com/office/powerpoint/2010/main" val="60529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6"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406400" y="2806700"/>
            <a:ext cx="8585200" cy="1107996"/>
          </a:xfrm>
          <a:prstGeom prst="rect">
            <a:avLst/>
          </a:prstGeom>
          <a:noFill/>
        </p:spPr>
        <p:txBody>
          <a:bodyPr wrap="square" rtlCol="0">
            <a:spAutoFit/>
          </a:bodyPr>
          <a:lstStyle/>
          <a:p>
            <a:r>
              <a:rPr lang="en-US" sz="6600" dirty="0">
                <a:latin typeface="Algerian" pitchFamily="82" charset="0"/>
              </a:rPr>
              <a:t>The Trials of Jesus</a:t>
            </a:r>
          </a:p>
        </p:txBody>
      </p:sp>
    </p:spTree>
    <p:extLst>
      <p:ext uri="{BB962C8B-B14F-4D97-AF65-F5344CB8AC3E}">
        <p14:creationId xmlns:p14="http://schemas.microsoft.com/office/powerpoint/2010/main" val="1165839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ppt_x</p:attrName>
                                        </p:attrNameLst>
                                      </p:cBhvr>
                                      <p:tavLst>
                                        <p:tav tm="0">
                                          <p:val>
                                            <p:strVal val="#ppt_x"/>
                                          </p:val>
                                        </p:tav>
                                        <p:tav tm="100000">
                                          <p:val>
                                            <p:strVal val="#ppt_x"/>
                                          </p:val>
                                        </p:tav>
                                      </p:tavLst>
                                    </p:anim>
                                    <p:anim calcmode="lin" valueType="num">
                                      <p:cBhvr>
                                        <p:cTn id="9" dur="3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5" name="TextBox 4"/>
          <p:cNvSpPr txBox="1"/>
          <p:nvPr/>
        </p:nvSpPr>
        <p:spPr>
          <a:xfrm>
            <a:off x="241300" y="759714"/>
            <a:ext cx="8763000" cy="646331"/>
          </a:xfrm>
          <a:prstGeom prst="rect">
            <a:avLst/>
          </a:prstGeom>
          <a:noFill/>
        </p:spPr>
        <p:txBody>
          <a:bodyPr wrap="square" rtlCol="0">
            <a:spAutoFit/>
          </a:bodyPr>
          <a:lstStyle/>
          <a:p>
            <a:r>
              <a:rPr lang="en-US" sz="3600" b="1" u="sng" dirty="0">
                <a:solidFill>
                  <a:srgbClr val="FF0000"/>
                </a:solidFill>
              </a:rPr>
              <a:t>The Sixth Trial</a:t>
            </a:r>
            <a:r>
              <a:rPr lang="en-US" sz="3600" b="1" dirty="0">
                <a:solidFill>
                  <a:srgbClr val="FF0000"/>
                </a:solidFill>
              </a:rPr>
              <a:t>  </a:t>
            </a:r>
            <a:r>
              <a:rPr lang="en-US" sz="3600" b="1" dirty="0" err="1"/>
              <a:t>Lk</a:t>
            </a:r>
            <a:r>
              <a:rPr lang="en-US" sz="3600" b="1" dirty="0"/>
              <a:t> 23:24:25    </a:t>
            </a:r>
            <a:r>
              <a:rPr lang="en-US" sz="2000" b="1" dirty="0"/>
              <a:t>(Mk 15:15)</a:t>
            </a:r>
            <a:r>
              <a:rPr lang="en-US" sz="3600" b="1" u="sng" dirty="0"/>
              <a:t>   </a:t>
            </a:r>
            <a:r>
              <a:rPr lang="en-US" sz="3600" b="1" dirty="0"/>
              <a:t>      </a:t>
            </a:r>
          </a:p>
        </p:txBody>
      </p:sp>
      <p:sp>
        <p:nvSpPr>
          <p:cNvPr id="7" name="Rectangle 6"/>
          <p:cNvSpPr/>
          <p:nvPr/>
        </p:nvSpPr>
        <p:spPr>
          <a:xfrm>
            <a:off x="254000" y="1793826"/>
            <a:ext cx="8801100" cy="1877437"/>
          </a:xfrm>
          <a:prstGeom prst="rect">
            <a:avLst/>
          </a:prstGeom>
        </p:spPr>
        <p:txBody>
          <a:bodyPr wrap="square">
            <a:spAutoFit/>
          </a:bodyPr>
          <a:lstStyle/>
          <a:p>
            <a:pPr lvl="0"/>
            <a:r>
              <a:rPr lang="en-US" sz="2900" b="1" i="1" dirty="0">
                <a:solidFill>
                  <a:prstClr val="black"/>
                </a:solidFill>
                <a:latin typeface="Calibri" pitchFamily="34" charset="0"/>
                <a:cs typeface="Calibri" pitchFamily="34" charset="0"/>
              </a:rPr>
              <a:t>24  So Pilate decided that their demand should be granted.  25 He </a:t>
            </a:r>
            <a:r>
              <a:rPr lang="en-US" sz="2900" b="1" i="1" dirty="0">
                <a:solidFill>
                  <a:srgbClr val="8803BD"/>
                </a:solidFill>
                <a:latin typeface="Calibri" pitchFamily="34" charset="0"/>
                <a:cs typeface="Calibri" pitchFamily="34" charset="0"/>
              </a:rPr>
              <a:t>released the man who had been thrown into prison for insurrection and murder</a:t>
            </a:r>
            <a:r>
              <a:rPr lang="en-US" sz="2900" b="1" i="1" dirty="0">
                <a:solidFill>
                  <a:prstClr val="black"/>
                </a:solidFill>
                <a:latin typeface="Calibri" pitchFamily="34" charset="0"/>
                <a:cs typeface="Calibri" pitchFamily="34" charset="0"/>
              </a:rPr>
              <a:t>, for whom they asked, but he </a:t>
            </a:r>
            <a:r>
              <a:rPr lang="en-US" sz="2900" b="1" i="1" dirty="0">
                <a:solidFill>
                  <a:srgbClr val="8803BD"/>
                </a:solidFill>
                <a:latin typeface="Calibri" pitchFamily="34" charset="0"/>
                <a:cs typeface="Calibri" pitchFamily="34" charset="0"/>
              </a:rPr>
              <a:t>delivered Jesus over to their will.</a:t>
            </a:r>
          </a:p>
        </p:txBody>
      </p:sp>
      <p:sp>
        <p:nvSpPr>
          <p:cNvPr id="6" name="TextBox 5"/>
          <p:cNvSpPr txBox="1"/>
          <p:nvPr/>
        </p:nvSpPr>
        <p:spPr>
          <a:xfrm>
            <a:off x="266700" y="1320800"/>
            <a:ext cx="8547100" cy="553998"/>
          </a:xfrm>
          <a:prstGeom prst="rect">
            <a:avLst/>
          </a:prstGeom>
          <a:noFill/>
        </p:spPr>
        <p:txBody>
          <a:bodyPr wrap="square" rtlCol="0">
            <a:spAutoFit/>
          </a:bodyPr>
          <a:lstStyle/>
          <a:p>
            <a:r>
              <a:rPr lang="en-US" sz="3000" b="1" dirty="0"/>
              <a:t>Jesus Delivered Over</a:t>
            </a:r>
          </a:p>
        </p:txBody>
      </p:sp>
      <p:sp>
        <p:nvSpPr>
          <p:cNvPr id="4" name="TextBox 3"/>
          <p:cNvSpPr txBox="1"/>
          <p:nvPr/>
        </p:nvSpPr>
        <p:spPr>
          <a:xfrm>
            <a:off x="0" y="3873500"/>
            <a:ext cx="9144000" cy="2554545"/>
          </a:xfrm>
          <a:prstGeom prst="rect">
            <a:avLst/>
          </a:prstGeom>
          <a:noFill/>
        </p:spPr>
        <p:txBody>
          <a:bodyPr wrap="square" rtlCol="0">
            <a:spAutoFit/>
          </a:bodyPr>
          <a:lstStyle/>
          <a:p>
            <a:pPr algn="ctr"/>
            <a:r>
              <a:rPr lang="en-US" sz="3200" b="1" dirty="0"/>
              <a:t>The six trials of our Lord and Savior              Jesus Christ are now officially over.</a:t>
            </a:r>
          </a:p>
          <a:p>
            <a:pPr algn="ctr"/>
            <a:endParaRPr lang="en-US" sz="3200" b="1" dirty="0"/>
          </a:p>
          <a:p>
            <a:pPr algn="ctr"/>
            <a:r>
              <a:rPr lang="en-US" sz="3200" b="1" dirty="0"/>
              <a:t>But Pilate is not through,                                     and neither are the Jews.</a:t>
            </a:r>
          </a:p>
        </p:txBody>
      </p:sp>
    </p:spTree>
    <p:extLst>
      <p:ext uri="{BB962C8B-B14F-4D97-AF65-F5344CB8AC3E}">
        <p14:creationId xmlns:p14="http://schemas.microsoft.com/office/powerpoint/2010/main" val="414809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additive="base">
                                        <p:cTn id="2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9" dur="1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6" grpId="0"/>
      <p:bldP spid="4"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7" name="Rectangle 6"/>
          <p:cNvSpPr/>
          <p:nvPr/>
        </p:nvSpPr>
        <p:spPr>
          <a:xfrm>
            <a:off x="342900" y="1946226"/>
            <a:ext cx="8801100" cy="538609"/>
          </a:xfrm>
          <a:prstGeom prst="rect">
            <a:avLst/>
          </a:prstGeom>
        </p:spPr>
        <p:txBody>
          <a:bodyPr wrap="square">
            <a:spAutoFit/>
          </a:bodyPr>
          <a:lstStyle/>
          <a:p>
            <a:pPr lvl="0"/>
            <a:r>
              <a:rPr lang="en-US" sz="2900" b="1" i="1" dirty="0">
                <a:solidFill>
                  <a:prstClr val="black"/>
                </a:solidFill>
                <a:latin typeface="Calibri" pitchFamily="34" charset="0"/>
                <a:cs typeface="Calibri" pitchFamily="34" charset="0"/>
              </a:rPr>
              <a:t>1  Then Pilate took Jesus and </a:t>
            </a:r>
            <a:r>
              <a:rPr lang="en-US" sz="2900" b="1" i="1" dirty="0">
                <a:solidFill>
                  <a:srgbClr val="FF0000"/>
                </a:solidFill>
                <a:latin typeface="Calibri" pitchFamily="34" charset="0"/>
                <a:cs typeface="Calibri" pitchFamily="34" charset="0"/>
              </a:rPr>
              <a:t>flogged</a:t>
            </a:r>
            <a:r>
              <a:rPr lang="en-US" sz="2900" b="1" i="1" dirty="0">
                <a:solidFill>
                  <a:prstClr val="black"/>
                </a:solidFill>
                <a:latin typeface="Calibri" pitchFamily="34" charset="0"/>
                <a:cs typeface="Calibri" pitchFamily="34" charset="0"/>
              </a:rPr>
              <a:t> him. </a:t>
            </a:r>
          </a:p>
        </p:txBody>
      </p:sp>
      <p:sp>
        <p:nvSpPr>
          <p:cNvPr id="6" name="TextBox 5"/>
          <p:cNvSpPr txBox="1"/>
          <p:nvPr/>
        </p:nvSpPr>
        <p:spPr>
          <a:xfrm>
            <a:off x="0" y="749300"/>
            <a:ext cx="9144000" cy="584775"/>
          </a:xfrm>
          <a:prstGeom prst="rect">
            <a:avLst/>
          </a:prstGeom>
          <a:noFill/>
        </p:spPr>
        <p:txBody>
          <a:bodyPr wrap="square" rtlCol="0">
            <a:spAutoFit/>
          </a:bodyPr>
          <a:lstStyle/>
          <a:p>
            <a:pPr algn="ctr"/>
            <a:r>
              <a:rPr lang="en-US" sz="3200" b="1" dirty="0"/>
              <a:t>The scourging and mockery of Jesus</a:t>
            </a:r>
          </a:p>
        </p:txBody>
      </p:sp>
      <p:sp>
        <p:nvSpPr>
          <p:cNvPr id="8" name="TextBox 7"/>
          <p:cNvSpPr txBox="1"/>
          <p:nvPr/>
        </p:nvSpPr>
        <p:spPr>
          <a:xfrm>
            <a:off x="393700" y="1308100"/>
            <a:ext cx="8750300" cy="646331"/>
          </a:xfrm>
          <a:prstGeom prst="rect">
            <a:avLst/>
          </a:prstGeom>
          <a:noFill/>
        </p:spPr>
        <p:txBody>
          <a:bodyPr wrap="square" rtlCol="0">
            <a:spAutoFit/>
          </a:bodyPr>
          <a:lstStyle/>
          <a:p>
            <a:r>
              <a:rPr lang="en-US" sz="3600" b="1" dirty="0"/>
              <a:t>Jn 19:1-3   </a:t>
            </a:r>
            <a:r>
              <a:rPr lang="en-US" sz="2000" b="1" dirty="0"/>
              <a:t>(Mt 27:27-30; Mk. 15:16-19)</a:t>
            </a:r>
            <a:endParaRPr lang="en-US" sz="3600" b="1" dirty="0"/>
          </a:p>
        </p:txBody>
      </p:sp>
      <p:sp>
        <p:nvSpPr>
          <p:cNvPr id="9" name="TextBox 8"/>
          <p:cNvSpPr txBox="1"/>
          <p:nvPr/>
        </p:nvSpPr>
        <p:spPr>
          <a:xfrm>
            <a:off x="342900" y="1955800"/>
            <a:ext cx="8140700" cy="2323713"/>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a:t>
            </a:r>
            <a:r>
              <a:rPr lang="en-US" sz="2900" b="1" i="1" dirty="0">
                <a:solidFill>
                  <a:srgbClr val="8803BD"/>
                </a:solidFill>
                <a:latin typeface="Calibri" pitchFamily="34" charset="0"/>
                <a:cs typeface="Calibri" pitchFamily="34" charset="0"/>
              </a:rPr>
              <a:t> </a:t>
            </a:r>
            <a:r>
              <a:rPr lang="en-US" sz="2900" b="1" i="1" dirty="0">
                <a:solidFill>
                  <a:srgbClr val="FF0000"/>
                </a:solidFill>
                <a:latin typeface="Calibri" pitchFamily="34" charset="0"/>
                <a:cs typeface="Calibri" pitchFamily="34" charset="0"/>
              </a:rPr>
              <a:t>               </a:t>
            </a:r>
            <a:r>
              <a:rPr lang="en-US" sz="2900" b="1" i="1" dirty="0">
                <a:solidFill>
                  <a:prstClr val="black"/>
                </a:solidFill>
                <a:latin typeface="Calibri" pitchFamily="34" charset="0"/>
                <a:cs typeface="Calibri" pitchFamily="34" charset="0"/>
              </a:rPr>
              <a:t>          2  And the soldiers twisted together </a:t>
            </a:r>
            <a:r>
              <a:rPr lang="en-US" sz="2900" b="1" i="1" dirty="0">
                <a:solidFill>
                  <a:srgbClr val="8803BD"/>
                </a:solidFill>
                <a:latin typeface="Calibri" pitchFamily="34" charset="0"/>
                <a:cs typeface="Calibri" pitchFamily="34" charset="0"/>
              </a:rPr>
              <a:t>a crown of thorns </a:t>
            </a:r>
            <a:r>
              <a:rPr lang="en-US" sz="2900" b="1" i="1" dirty="0">
                <a:solidFill>
                  <a:prstClr val="black"/>
                </a:solidFill>
                <a:latin typeface="Calibri" pitchFamily="34" charset="0"/>
                <a:cs typeface="Calibri" pitchFamily="34" charset="0"/>
              </a:rPr>
              <a:t>and put it on his head and arrayed him in a </a:t>
            </a:r>
            <a:r>
              <a:rPr lang="en-US" sz="2900" b="1" i="1" dirty="0">
                <a:solidFill>
                  <a:srgbClr val="8803BD"/>
                </a:solidFill>
                <a:latin typeface="Calibri" pitchFamily="34" charset="0"/>
                <a:cs typeface="Calibri" pitchFamily="34" charset="0"/>
              </a:rPr>
              <a:t>purple robe</a:t>
            </a:r>
            <a:r>
              <a:rPr lang="en-US" sz="2900" b="1" i="1" dirty="0">
                <a:solidFill>
                  <a:prstClr val="black"/>
                </a:solidFill>
                <a:latin typeface="Calibri" pitchFamily="34" charset="0"/>
                <a:cs typeface="Calibri" pitchFamily="34" charset="0"/>
              </a:rPr>
              <a:t>. </a:t>
            </a:r>
          </a:p>
          <a:p>
            <a:pPr lvl="0"/>
            <a:r>
              <a:rPr lang="en-US" sz="2900" b="1" i="1" dirty="0">
                <a:solidFill>
                  <a:prstClr val="black"/>
                </a:solidFill>
                <a:latin typeface="Calibri" pitchFamily="34" charset="0"/>
                <a:cs typeface="Calibri" pitchFamily="34" charset="0"/>
              </a:rPr>
              <a:t>3  They came up to him, saying, "Hail, King of the Jews!" and </a:t>
            </a:r>
            <a:r>
              <a:rPr lang="en-US" sz="2900" b="1" i="1" dirty="0">
                <a:solidFill>
                  <a:srgbClr val="8803BD"/>
                </a:solidFill>
                <a:latin typeface="Calibri" pitchFamily="34" charset="0"/>
                <a:cs typeface="Calibri" pitchFamily="34" charset="0"/>
              </a:rPr>
              <a:t>struck him with their hands.</a:t>
            </a:r>
          </a:p>
        </p:txBody>
      </p:sp>
      <p:sp>
        <p:nvSpPr>
          <p:cNvPr id="11" name="TextBox 10"/>
          <p:cNvSpPr txBox="1"/>
          <p:nvPr/>
        </p:nvSpPr>
        <p:spPr>
          <a:xfrm>
            <a:off x="381000" y="4292600"/>
            <a:ext cx="8382000" cy="2431435"/>
          </a:xfrm>
          <a:prstGeom prst="rect">
            <a:avLst/>
          </a:prstGeom>
          <a:noFill/>
        </p:spPr>
        <p:txBody>
          <a:bodyPr wrap="square" rtlCol="0">
            <a:spAutoFit/>
          </a:bodyPr>
          <a:lstStyle/>
          <a:p>
            <a:r>
              <a:rPr lang="en-US" sz="3200" b="1" dirty="0"/>
              <a:t>Mk 15:16-19</a:t>
            </a:r>
          </a:p>
          <a:p>
            <a:endParaRPr lang="en-US" sz="1000" b="1" dirty="0"/>
          </a:p>
          <a:p>
            <a:r>
              <a:rPr lang="en-US" sz="3000" b="1" dirty="0"/>
              <a:t>“striking his head with a reed”</a:t>
            </a:r>
          </a:p>
          <a:p>
            <a:endParaRPr lang="en-US" sz="1000" b="1" dirty="0"/>
          </a:p>
          <a:p>
            <a:r>
              <a:rPr lang="en-US" sz="3000" b="1" dirty="0"/>
              <a:t>“spitting on him”</a:t>
            </a:r>
          </a:p>
          <a:p>
            <a:endParaRPr lang="en-US" sz="1000" b="1" dirty="0"/>
          </a:p>
          <a:p>
            <a:r>
              <a:rPr lang="en-US" sz="3000" b="1" dirty="0"/>
              <a:t>“kneeling down in homage to him”</a:t>
            </a:r>
          </a:p>
        </p:txBody>
      </p:sp>
      <p:grpSp>
        <p:nvGrpSpPr>
          <p:cNvPr id="5" name="Group 4"/>
          <p:cNvGrpSpPr/>
          <p:nvPr/>
        </p:nvGrpSpPr>
        <p:grpSpPr>
          <a:xfrm>
            <a:off x="6375400" y="1397000"/>
            <a:ext cx="1955800" cy="558800"/>
            <a:chOff x="9144000" y="0"/>
            <a:chExt cx="1955800" cy="558800"/>
          </a:xfrm>
        </p:grpSpPr>
        <p:sp>
          <p:nvSpPr>
            <p:cNvPr id="3" name="Line Callout 1 2"/>
            <p:cNvSpPr/>
            <p:nvPr/>
          </p:nvSpPr>
          <p:spPr>
            <a:xfrm>
              <a:off x="9144000" y="0"/>
              <a:ext cx="1955800" cy="558800"/>
            </a:xfrm>
            <a:prstGeom prst="borderCallout1">
              <a:avLst>
                <a:gd name="adj1" fmla="val 48295"/>
                <a:gd name="adj2" fmla="val -846"/>
                <a:gd name="adj3" fmla="val 112500"/>
                <a:gd name="adj4" fmla="val -3833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321800" y="0"/>
              <a:ext cx="1778000" cy="538609"/>
            </a:xfrm>
            <a:prstGeom prst="rect">
              <a:avLst/>
            </a:prstGeom>
            <a:noFill/>
          </p:spPr>
          <p:txBody>
            <a:bodyPr wrap="square" rtlCol="0">
              <a:spAutoFit/>
            </a:bodyPr>
            <a:lstStyle/>
            <a:p>
              <a:r>
                <a:rPr lang="en-US" sz="2900" b="1" i="1" dirty="0">
                  <a:solidFill>
                    <a:srgbClr val="FF0000"/>
                  </a:solidFill>
                  <a:latin typeface="Calibri" pitchFamily="34" charset="0"/>
                  <a:cs typeface="Calibri" pitchFamily="34" charset="0"/>
                </a:rPr>
                <a:t>scourged</a:t>
              </a:r>
            </a:p>
          </p:txBody>
        </p:sp>
      </p:grpSp>
    </p:spTree>
    <p:extLst>
      <p:ext uri="{BB962C8B-B14F-4D97-AF65-F5344CB8AC3E}">
        <p14:creationId xmlns:p14="http://schemas.microsoft.com/office/powerpoint/2010/main" val="248716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childTnLst>
                          </p:cTn>
                        </p:par>
                        <p:par>
                          <p:cTn id="17" fill="hold">
                            <p:stCondLst>
                              <p:cond delay="1000"/>
                            </p:stCondLst>
                            <p:childTnLst>
                              <p:par>
                                <p:cTn id="18" presetID="2" presetClass="entr" presetSubtype="6"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1000" fill="hold"/>
                                        <p:tgtEl>
                                          <p:spTgt spid="5"/>
                                        </p:tgtEl>
                                        <p:attrNameLst>
                                          <p:attrName>ppt_x</p:attrName>
                                        </p:attrNameLst>
                                      </p:cBhvr>
                                      <p:tavLst>
                                        <p:tav tm="0">
                                          <p:val>
                                            <p:strVal val="1+#ppt_w/2"/>
                                          </p:val>
                                        </p:tav>
                                        <p:tav tm="100000">
                                          <p:val>
                                            <p:strVal val="#ppt_x"/>
                                          </p:val>
                                        </p:tav>
                                      </p:tavLst>
                                    </p:anim>
                                    <p:anim calcmode="lin" valueType="num">
                                      <p:cBhvr additive="base">
                                        <p:cTn id="21"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 calcmode="lin" valueType="num">
                                      <p:cBhvr additive="base">
                                        <p:cTn id="31"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xEl>
                                              <p:pRg st="2" end="2"/>
                                            </p:txEl>
                                          </p:spTgt>
                                        </p:tgtEl>
                                        <p:attrNameLst>
                                          <p:attrName>style.visibility</p:attrName>
                                        </p:attrNameLst>
                                      </p:cBhvr>
                                      <p:to>
                                        <p:strVal val="visible"/>
                                      </p:to>
                                    </p:set>
                                    <p:anim calcmode="lin" valueType="num">
                                      <p:cBhvr additive="base">
                                        <p:cTn id="3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xEl>
                                              <p:pRg st="4" end="4"/>
                                            </p:txEl>
                                          </p:spTgt>
                                        </p:tgtEl>
                                        <p:attrNameLst>
                                          <p:attrName>style.visibility</p:attrName>
                                        </p:attrNameLst>
                                      </p:cBhvr>
                                      <p:to>
                                        <p:strVal val="visible"/>
                                      </p:to>
                                    </p:set>
                                    <p:anim calcmode="lin" valueType="num">
                                      <p:cBhvr additive="base">
                                        <p:cTn id="43"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anim calcmode="lin" valueType="num">
                                      <p:cBhvr additive="base">
                                        <p:cTn id="49"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6" grpId="0"/>
      <p:bldP spid="8" grpId="0"/>
      <p:bldP spid="9" grpId="0"/>
      <p:bldP spid="11"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7" name="Rectangle 6"/>
          <p:cNvSpPr/>
          <p:nvPr/>
        </p:nvSpPr>
        <p:spPr>
          <a:xfrm>
            <a:off x="342900" y="1857326"/>
            <a:ext cx="8801100" cy="2323713"/>
          </a:xfrm>
          <a:prstGeom prst="rect">
            <a:avLst/>
          </a:prstGeom>
        </p:spPr>
        <p:txBody>
          <a:bodyPr wrap="square">
            <a:spAutoFit/>
          </a:bodyPr>
          <a:lstStyle/>
          <a:p>
            <a:pPr lvl="0"/>
            <a:r>
              <a:rPr lang="en-US" sz="2900" b="1" i="1" dirty="0">
                <a:solidFill>
                  <a:prstClr val="black"/>
                </a:solidFill>
                <a:latin typeface="Calibri" pitchFamily="34" charset="0"/>
                <a:cs typeface="Calibri" pitchFamily="34" charset="0"/>
              </a:rPr>
              <a:t>4  Pilate went out again and said to them, "See, I am bringing him out to you that </a:t>
            </a:r>
            <a:r>
              <a:rPr lang="en-US" sz="2900" b="1" i="1" dirty="0">
                <a:solidFill>
                  <a:srgbClr val="8803BD"/>
                </a:solidFill>
                <a:latin typeface="Calibri" pitchFamily="34" charset="0"/>
                <a:cs typeface="Calibri" pitchFamily="34" charset="0"/>
              </a:rPr>
              <a:t>you may know that I find no guilt in him." </a:t>
            </a:r>
            <a:r>
              <a:rPr lang="en-US" sz="2900" b="1" i="1" dirty="0">
                <a:solidFill>
                  <a:prstClr val="black"/>
                </a:solidFill>
                <a:latin typeface="Calibri" pitchFamily="34" charset="0"/>
                <a:cs typeface="Calibri" pitchFamily="34" charset="0"/>
              </a:rPr>
              <a:t> 5 So Jesus came out, wearing the crown of thorns and the purple robe. Pilate said to them, </a:t>
            </a:r>
            <a:r>
              <a:rPr lang="en-US" sz="2900" b="1" i="1" dirty="0">
                <a:solidFill>
                  <a:srgbClr val="8803BD"/>
                </a:solidFill>
                <a:latin typeface="Calibri" pitchFamily="34" charset="0"/>
                <a:cs typeface="Calibri" pitchFamily="34" charset="0"/>
              </a:rPr>
              <a:t>"Behold the man!" </a:t>
            </a:r>
          </a:p>
        </p:txBody>
      </p:sp>
      <p:sp>
        <p:nvSpPr>
          <p:cNvPr id="6" name="TextBox 5"/>
          <p:cNvSpPr txBox="1"/>
          <p:nvPr/>
        </p:nvSpPr>
        <p:spPr>
          <a:xfrm>
            <a:off x="0" y="749300"/>
            <a:ext cx="9144000" cy="584775"/>
          </a:xfrm>
          <a:prstGeom prst="rect">
            <a:avLst/>
          </a:prstGeom>
          <a:noFill/>
        </p:spPr>
        <p:txBody>
          <a:bodyPr wrap="square" rtlCol="0">
            <a:spAutoFit/>
          </a:bodyPr>
          <a:lstStyle/>
          <a:p>
            <a:pPr algn="ctr"/>
            <a:r>
              <a:rPr lang="en-US" sz="3200" b="1" dirty="0"/>
              <a:t>Further efforts of Pilate to save Jesus</a:t>
            </a:r>
          </a:p>
        </p:txBody>
      </p:sp>
      <p:sp>
        <p:nvSpPr>
          <p:cNvPr id="8" name="TextBox 7"/>
          <p:cNvSpPr txBox="1"/>
          <p:nvPr/>
        </p:nvSpPr>
        <p:spPr>
          <a:xfrm>
            <a:off x="393700" y="1219200"/>
            <a:ext cx="8750300" cy="646331"/>
          </a:xfrm>
          <a:prstGeom prst="rect">
            <a:avLst/>
          </a:prstGeom>
          <a:noFill/>
        </p:spPr>
        <p:txBody>
          <a:bodyPr wrap="square" rtlCol="0">
            <a:spAutoFit/>
          </a:bodyPr>
          <a:lstStyle/>
          <a:p>
            <a:r>
              <a:rPr lang="en-US" sz="3600" b="1" dirty="0" err="1"/>
              <a:t>Jn</a:t>
            </a:r>
            <a:r>
              <a:rPr lang="en-US" sz="3600" b="1" dirty="0"/>
              <a:t> 19:4-15</a:t>
            </a:r>
          </a:p>
        </p:txBody>
      </p:sp>
      <p:sp>
        <p:nvSpPr>
          <p:cNvPr id="3" name="TextBox 2"/>
          <p:cNvSpPr txBox="1"/>
          <p:nvPr/>
        </p:nvSpPr>
        <p:spPr>
          <a:xfrm>
            <a:off x="393700" y="3606800"/>
            <a:ext cx="8750300" cy="1877437"/>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6 When the chief priests and the officers saw him, they cried out, </a:t>
            </a:r>
            <a:r>
              <a:rPr lang="en-US" sz="2900" b="1" i="1" dirty="0">
                <a:solidFill>
                  <a:srgbClr val="8803BD"/>
                </a:solidFill>
                <a:latin typeface="Calibri" pitchFamily="34" charset="0"/>
                <a:cs typeface="Calibri" pitchFamily="34" charset="0"/>
              </a:rPr>
              <a:t>"Crucify him, crucify him!"</a:t>
            </a:r>
            <a:r>
              <a:rPr lang="en-US" sz="2900" b="1" i="1" dirty="0">
                <a:solidFill>
                  <a:prstClr val="black"/>
                </a:solidFill>
                <a:latin typeface="Calibri" pitchFamily="34" charset="0"/>
                <a:cs typeface="Calibri" pitchFamily="34" charset="0"/>
              </a:rPr>
              <a:t> Pilate said to them, </a:t>
            </a:r>
            <a:r>
              <a:rPr lang="en-US" sz="2900" b="1" i="1" dirty="0">
                <a:solidFill>
                  <a:srgbClr val="8803BD"/>
                </a:solidFill>
                <a:latin typeface="Calibri" pitchFamily="34" charset="0"/>
                <a:cs typeface="Calibri" pitchFamily="34" charset="0"/>
              </a:rPr>
              <a:t>"Take him yourselves and crucify him, for I find no guilt in him." </a:t>
            </a:r>
          </a:p>
        </p:txBody>
      </p:sp>
      <p:sp>
        <p:nvSpPr>
          <p:cNvPr id="4" name="TextBox 3"/>
          <p:cNvSpPr txBox="1"/>
          <p:nvPr/>
        </p:nvSpPr>
        <p:spPr>
          <a:xfrm>
            <a:off x="381000" y="4927600"/>
            <a:ext cx="8661400" cy="1877437"/>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7 The Jews answered him, </a:t>
            </a:r>
            <a:r>
              <a:rPr lang="en-US" sz="2900" b="1" i="1" dirty="0">
                <a:solidFill>
                  <a:srgbClr val="8803BD"/>
                </a:solidFill>
                <a:latin typeface="Calibri" pitchFamily="34" charset="0"/>
                <a:cs typeface="Calibri" pitchFamily="34" charset="0"/>
              </a:rPr>
              <a:t>"We have a law</a:t>
            </a:r>
            <a:r>
              <a:rPr lang="en-US" sz="2900" b="1" i="1" dirty="0">
                <a:solidFill>
                  <a:prstClr val="black"/>
                </a:solidFill>
                <a:latin typeface="Calibri" pitchFamily="34" charset="0"/>
                <a:cs typeface="Calibri" pitchFamily="34" charset="0"/>
              </a:rPr>
              <a:t>, and according to that law he ought to die because he has </a:t>
            </a:r>
            <a:r>
              <a:rPr lang="en-US" sz="2900" b="1" i="1" dirty="0">
                <a:solidFill>
                  <a:srgbClr val="8803BD"/>
                </a:solidFill>
                <a:latin typeface="Calibri" pitchFamily="34" charset="0"/>
                <a:cs typeface="Calibri" pitchFamily="34" charset="0"/>
              </a:rPr>
              <a:t>made himself the Son of God." </a:t>
            </a:r>
          </a:p>
        </p:txBody>
      </p:sp>
    </p:spTree>
    <p:extLst>
      <p:ext uri="{BB962C8B-B14F-4D97-AF65-F5344CB8AC3E}">
        <p14:creationId xmlns:p14="http://schemas.microsoft.com/office/powerpoint/2010/main" val="52992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6" grpId="0"/>
      <p:bldP spid="8" grpId="0"/>
      <p:bldP spid="3" grpId="0"/>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6" name="TextBox 5"/>
          <p:cNvSpPr txBox="1"/>
          <p:nvPr/>
        </p:nvSpPr>
        <p:spPr>
          <a:xfrm>
            <a:off x="0" y="749300"/>
            <a:ext cx="9144000" cy="584775"/>
          </a:xfrm>
          <a:prstGeom prst="rect">
            <a:avLst/>
          </a:prstGeom>
          <a:noFill/>
        </p:spPr>
        <p:txBody>
          <a:bodyPr wrap="square" rtlCol="0">
            <a:spAutoFit/>
          </a:bodyPr>
          <a:lstStyle/>
          <a:p>
            <a:pPr algn="ctr"/>
            <a:r>
              <a:rPr lang="en-US" sz="3200" b="1" dirty="0"/>
              <a:t>Further efforts of Pilate to save Jesus</a:t>
            </a:r>
          </a:p>
        </p:txBody>
      </p:sp>
      <p:sp>
        <p:nvSpPr>
          <p:cNvPr id="8" name="TextBox 7"/>
          <p:cNvSpPr txBox="1"/>
          <p:nvPr/>
        </p:nvSpPr>
        <p:spPr>
          <a:xfrm>
            <a:off x="393700" y="1219200"/>
            <a:ext cx="8750300" cy="646331"/>
          </a:xfrm>
          <a:prstGeom prst="rect">
            <a:avLst/>
          </a:prstGeom>
          <a:noFill/>
        </p:spPr>
        <p:txBody>
          <a:bodyPr wrap="square" rtlCol="0">
            <a:spAutoFit/>
          </a:bodyPr>
          <a:lstStyle/>
          <a:p>
            <a:r>
              <a:rPr lang="en-US" sz="3600" b="1" dirty="0" err="1"/>
              <a:t>Jn</a:t>
            </a:r>
            <a:r>
              <a:rPr lang="en-US" sz="3600" b="1" dirty="0"/>
              <a:t> 19:4-15</a:t>
            </a:r>
          </a:p>
        </p:txBody>
      </p:sp>
      <p:sp>
        <p:nvSpPr>
          <p:cNvPr id="5" name="Rectangle 4"/>
          <p:cNvSpPr/>
          <p:nvPr/>
        </p:nvSpPr>
        <p:spPr>
          <a:xfrm>
            <a:off x="393700" y="1872471"/>
            <a:ext cx="8636000" cy="984885"/>
          </a:xfrm>
          <a:prstGeom prst="rect">
            <a:avLst/>
          </a:prstGeom>
        </p:spPr>
        <p:txBody>
          <a:bodyPr wrap="square">
            <a:spAutoFit/>
          </a:bodyPr>
          <a:lstStyle/>
          <a:p>
            <a:pPr lvl="0"/>
            <a:r>
              <a:rPr lang="en-US" sz="2900" b="1" i="1" dirty="0">
                <a:solidFill>
                  <a:prstClr val="black"/>
                </a:solidFill>
                <a:latin typeface="Calibri" pitchFamily="34" charset="0"/>
                <a:cs typeface="Calibri" pitchFamily="34" charset="0"/>
              </a:rPr>
              <a:t>8 When Pilate heard this statement, he was even more afraid. </a:t>
            </a:r>
          </a:p>
        </p:txBody>
      </p:sp>
      <p:sp>
        <p:nvSpPr>
          <p:cNvPr id="9" name="TextBox 8"/>
          <p:cNvSpPr txBox="1"/>
          <p:nvPr/>
        </p:nvSpPr>
        <p:spPr>
          <a:xfrm>
            <a:off x="444500" y="2298700"/>
            <a:ext cx="8610600" cy="984885"/>
          </a:xfrm>
          <a:prstGeom prst="rect">
            <a:avLst/>
          </a:prstGeom>
          <a:noFill/>
        </p:spPr>
        <p:txBody>
          <a:bodyPr wrap="square" rtlCol="0">
            <a:spAutoFit/>
          </a:bodyPr>
          <a:lstStyle/>
          <a:p>
            <a:pPr lvl="0"/>
            <a:r>
              <a:rPr lang="en-US" dirty="0"/>
              <a:t>                   </a:t>
            </a:r>
            <a:r>
              <a:rPr lang="en-US" sz="2900" b="1" i="1" dirty="0">
                <a:solidFill>
                  <a:prstClr val="black"/>
                </a:solidFill>
                <a:latin typeface="Calibri" pitchFamily="34" charset="0"/>
                <a:cs typeface="Calibri" pitchFamily="34" charset="0"/>
              </a:rPr>
              <a:t>9 He entered his headquarters again and said to Jesus, </a:t>
            </a:r>
            <a:r>
              <a:rPr lang="en-US" sz="2900" b="1" i="1" dirty="0">
                <a:solidFill>
                  <a:srgbClr val="8803BD"/>
                </a:solidFill>
                <a:latin typeface="Calibri" pitchFamily="34" charset="0"/>
                <a:cs typeface="Calibri" pitchFamily="34" charset="0"/>
              </a:rPr>
              <a:t>"Where are you from?"</a:t>
            </a:r>
            <a:endParaRPr lang="en-US" dirty="0"/>
          </a:p>
        </p:txBody>
      </p:sp>
      <p:sp>
        <p:nvSpPr>
          <p:cNvPr id="10" name="TextBox 9"/>
          <p:cNvSpPr txBox="1"/>
          <p:nvPr/>
        </p:nvSpPr>
        <p:spPr>
          <a:xfrm>
            <a:off x="444500" y="3162300"/>
            <a:ext cx="8699500" cy="1431161"/>
          </a:xfrm>
          <a:prstGeom prst="rect">
            <a:avLst/>
          </a:prstGeom>
          <a:noFill/>
        </p:spPr>
        <p:txBody>
          <a:bodyPr wrap="square" rtlCol="0">
            <a:spAutoFit/>
          </a:bodyPr>
          <a:lstStyle/>
          <a:p>
            <a:pPr lvl="0"/>
            <a:r>
              <a:rPr lang="en-US" dirty="0"/>
              <a:t>                       </a:t>
            </a:r>
            <a:r>
              <a:rPr lang="en-US" sz="2900" b="1" i="1" dirty="0">
                <a:solidFill>
                  <a:prstClr val="black"/>
                </a:solidFill>
                <a:latin typeface="Calibri" pitchFamily="34" charset="0"/>
                <a:cs typeface="Calibri" pitchFamily="34" charset="0"/>
              </a:rPr>
              <a:t>10 So Pilate said to him, "You will not speak to </a:t>
            </a:r>
            <a:r>
              <a:rPr lang="en-US" sz="2900" b="1" i="1" dirty="0">
                <a:solidFill>
                  <a:srgbClr val="8803BD"/>
                </a:solidFill>
                <a:latin typeface="Calibri" pitchFamily="34" charset="0"/>
                <a:cs typeface="Calibri" pitchFamily="34" charset="0"/>
              </a:rPr>
              <a:t>me</a:t>
            </a:r>
            <a:r>
              <a:rPr lang="en-US" sz="2900" b="1" i="1" dirty="0">
                <a:solidFill>
                  <a:prstClr val="black"/>
                </a:solidFill>
                <a:latin typeface="Calibri" pitchFamily="34" charset="0"/>
                <a:cs typeface="Calibri" pitchFamily="34" charset="0"/>
              </a:rPr>
              <a:t>? Do you not know that </a:t>
            </a:r>
            <a:r>
              <a:rPr lang="en-US" sz="2900" b="1" i="1" dirty="0">
                <a:solidFill>
                  <a:srgbClr val="8803BD"/>
                </a:solidFill>
                <a:latin typeface="Calibri" pitchFamily="34" charset="0"/>
                <a:cs typeface="Calibri" pitchFamily="34" charset="0"/>
              </a:rPr>
              <a:t>I have authority </a:t>
            </a:r>
            <a:r>
              <a:rPr lang="en-US" sz="2900" b="1" i="1" dirty="0">
                <a:solidFill>
                  <a:prstClr val="black"/>
                </a:solidFill>
                <a:latin typeface="Calibri" pitchFamily="34" charset="0"/>
                <a:cs typeface="Calibri" pitchFamily="34" charset="0"/>
              </a:rPr>
              <a:t>to release you and authority to crucify you?" </a:t>
            </a:r>
            <a:endParaRPr lang="en-US" dirty="0"/>
          </a:p>
        </p:txBody>
      </p:sp>
      <p:sp>
        <p:nvSpPr>
          <p:cNvPr id="12" name="TextBox 11"/>
          <p:cNvSpPr txBox="1"/>
          <p:nvPr/>
        </p:nvSpPr>
        <p:spPr>
          <a:xfrm>
            <a:off x="431800" y="2730500"/>
            <a:ext cx="8585200" cy="984885"/>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But Jesus </a:t>
            </a:r>
            <a:r>
              <a:rPr lang="en-US" sz="2900" b="1" i="1" dirty="0">
                <a:solidFill>
                  <a:srgbClr val="8803BD"/>
                </a:solidFill>
                <a:latin typeface="Calibri" pitchFamily="34" charset="0"/>
                <a:cs typeface="Calibri" pitchFamily="34" charset="0"/>
              </a:rPr>
              <a:t>gave him no   answer. </a:t>
            </a:r>
          </a:p>
        </p:txBody>
      </p:sp>
      <p:sp>
        <p:nvSpPr>
          <p:cNvPr id="13" name="TextBox 12"/>
          <p:cNvSpPr txBox="1"/>
          <p:nvPr/>
        </p:nvSpPr>
        <p:spPr>
          <a:xfrm>
            <a:off x="457200" y="4051300"/>
            <a:ext cx="8686800" cy="1877437"/>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11 Jesus answered him, "You would have no authority over me at all unless it had been given you from above. Therefore he who delivered me over to you has the greater sin." </a:t>
            </a:r>
          </a:p>
        </p:txBody>
      </p:sp>
    </p:spTree>
    <p:extLst>
      <p:ext uri="{BB962C8B-B14F-4D97-AF65-F5344CB8AC3E}">
        <p14:creationId xmlns:p14="http://schemas.microsoft.com/office/powerpoint/2010/main" val="410857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5" grpId="0"/>
      <p:bldP spid="9" grpId="0"/>
      <p:bldP spid="10" grpId="0"/>
      <p:bldP spid="12" grpId="0"/>
      <p:bldP spid="13" grpId="0"/>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6" name="TextBox 5"/>
          <p:cNvSpPr txBox="1"/>
          <p:nvPr/>
        </p:nvSpPr>
        <p:spPr>
          <a:xfrm>
            <a:off x="0" y="749300"/>
            <a:ext cx="9144000" cy="584775"/>
          </a:xfrm>
          <a:prstGeom prst="rect">
            <a:avLst/>
          </a:prstGeom>
          <a:noFill/>
        </p:spPr>
        <p:txBody>
          <a:bodyPr wrap="square" rtlCol="0">
            <a:spAutoFit/>
          </a:bodyPr>
          <a:lstStyle/>
          <a:p>
            <a:pPr algn="ctr"/>
            <a:r>
              <a:rPr lang="en-US" sz="3200" b="1" dirty="0"/>
              <a:t>Further efforts of Pilate to save Jesus</a:t>
            </a:r>
          </a:p>
        </p:txBody>
      </p:sp>
      <p:sp>
        <p:nvSpPr>
          <p:cNvPr id="8" name="TextBox 7"/>
          <p:cNvSpPr txBox="1"/>
          <p:nvPr/>
        </p:nvSpPr>
        <p:spPr>
          <a:xfrm>
            <a:off x="393700" y="1219200"/>
            <a:ext cx="8750300" cy="646331"/>
          </a:xfrm>
          <a:prstGeom prst="rect">
            <a:avLst/>
          </a:prstGeom>
          <a:noFill/>
        </p:spPr>
        <p:txBody>
          <a:bodyPr wrap="square" rtlCol="0">
            <a:spAutoFit/>
          </a:bodyPr>
          <a:lstStyle/>
          <a:p>
            <a:r>
              <a:rPr lang="en-US" sz="3600" b="1" dirty="0" err="1"/>
              <a:t>Jn</a:t>
            </a:r>
            <a:r>
              <a:rPr lang="en-US" sz="3600" b="1" dirty="0"/>
              <a:t> 19:4-15</a:t>
            </a:r>
          </a:p>
        </p:txBody>
      </p:sp>
      <p:sp>
        <p:nvSpPr>
          <p:cNvPr id="11" name="TextBox 10"/>
          <p:cNvSpPr txBox="1"/>
          <p:nvPr/>
        </p:nvSpPr>
        <p:spPr>
          <a:xfrm>
            <a:off x="381000" y="1816100"/>
            <a:ext cx="8763000" cy="1877437"/>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12  From then on Pilate </a:t>
            </a:r>
            <a:r>
              <a:rPr lang="en-US" sz="2900" b="1" i="1" dirty="0">
                <a:solidFill>
                  <a:srgbClr val="8803BD"/>
                </a:solidFill>
                <a:latin typeface="Calibri" pitchFamily="34" charset="0"/>
                <a:cs typeface="Calibri" pitchFamily="34" charset="0"/>
              </a:rPr>
              <a:t>sought to release him</a:t>
            </a:r>
            <a:r>
              <a:rPr lang="en-US" sz="2900" b="1" i="1" dirty="0">
                <a:solidFill>
                  <a:prstClr val="black"/>
                </a:solidFill>
                <a:latin typeface="Calibri" pitchFamily="34" charset="0"/>
                <a:cs typeface="Calibri" pitchFamily="34" charset="0"/>
              </a:rPr>
              <a:t>, but the </a:t>
            </a:r>
            <a:r>
              <a:rPr lang="en-US" sz="2900" b="1" i="1" dirty="0">
                <a:solidFill>
                  <a:srgbClr val="8803BD"/>
                </a:solidFill>
                <a:latin typeface="Calibri" pitchFamily="34" charset="0"/>
                <a:cs typeface="Calibri" pitchFamily="34" charset="0"/>
              </a:rPr>
              <a:t>Jews cried out</a:t>
            </a:r>
            <a:r>
              <a:rPr lang="en-US" sz="2900" b="1" i="1" dirty="0">
                <a:solidFill>
                  <a:prstClr val="black"/>
                </a:solidFill>
                <a:latin typeface="Calibri" pitchFamily="34" charset="0"/>
                <a:cs typeface="Calibri" pitchFamily="34" charset="0"/>
              </a:rPr>
              <a:t>, "If you release this man, </a:t>
            </a:r>
            <a:r>
              <a:rPr lang="en-US" sz="2900" b="1" i="1" dirty="0">
                <a:solidFill>
                  <a:srgbClr val="8803BD"/>
                </a:solidFill>
                <a:latin typeface="Calibri" pitchFamily="34" charset="0"/>
                <a:cs typeface="Calibri" pitchFamily="34" charset="0"/>
              </a:rPr>
              <a:t>you are not Caesar's friend</a:t>
            </a:r>
            <a:r>
              <a:rPr lang="en-US" sz="2900" b="1" i="1" dirty="0">
                <a:solidFill>
                  <a:prstClr val="black"/>
                </a:solidFill>
                <a:latin typeface="Calibri" pitchFamily="34" charset="0"/>
                <a:cs typeface="Calibri" pitchFamily="34" charset="0"/>
              </a:rPr>
              <a:t>. Everyone who makes himself a king opposes Caesar." </a:t>
            </a:r>
            <a:endParaRPr lang="en-US" dirty="0"/>
          </a:p>
        </p:txBody>
      </p:sp>
      <p:sp>
        <p:nvSpPr>
          <p:cNvPr id="3" name="Rectangle 2"/>
          <p:cNvSpPr/>
          <p:nvPr/>
        </p:nvSpPr>
        <p:spPr>
          <a:xfrm>
            <a:off x="406400" y="3154680"/>
            <a:ext cx="8737600" cy="2769989"/>
          </a:xfrm>
          <a:prstGeom prst="rect">
            <a:avLst/>
          </a:prstGeom>
        </p:spPr>
        <p:txBody>
          <a:bodyPr wrap="square">
            <a:spAutoFit/>
          </a:bodyPr>
          <a:lstStyle/>
          <a:p>
            <a:pPr lvl="0"/>
            <a:r>
              <a:rPr lang="en-US" sz="2900" b="1" i="1" dirty="0">
                <a:solidFill>
                  <a:prstClr val="black"/>
                </a:solidFill>
                <a:latin typeface="Calibri" pitchFamily="34" charset="0"/>
                <a:cs typeface="Calibri" pitchFamily="34" charset="0"/>
              </a:rPr>
              <a:t>                                 13  </a:t>
            </a:r>
            <a:r>
              <a:rPr lang="en-US" sz="2900" b="1" i="1" dirty="0">
                <a:solidFill>
                  <a:srgbClr val="8803BD"/>
                </a:solidFill>
                <a:latin typeface="Calibri" pitchFamily="34" charset="0"/>
                <a:cs typeface="Calibri" pitchFamily="34" charset="0"/>
              </a:rPr>
              <a:t>So when Pilate heard these words</a:t>
            </a:r>
            <a:r>
              <a:rPr lang="en-US" sz="2900" b="1" i="1" dirty="0">
                <a:solidFill>
                  <a:prstClr val="black"/>
                </a:solidFill>
                <a:latin typeface="Calibri" pitchFamily="34" charset="0"/>
                <a:cs typeface="Calibri" pitchFamily="34" charset="0"/>
              </a:rPr>
              <a:t>, he brought Jesus out and sat down on the judgment seat at a place called The Stone Pavement, and in Aramaic </a:t>
            </a:r>
            <a:r>
              <a:rPr lang="en-US" sz="2900" b="1" i="1" dirty="0" err="1">
                <a:solidFill>
                  <a:prstClr val="black"/>
                </a:solidFill>
                <a:latin typeface="Calibri" pitchFamily="34" charset="0"/>
                <a:cs typeface="Calibri" pitchFamily="34" charset="0"/>
              </a:rPr>
              <a:t>Gabbatha</a:t>
            </a:r>
            <a:r>
              <a:rPr lang="en-US" sz="2900" b="1" i="1" dirty="0">
                <a:solidFill>
                  <a:prstClr val="black"/>
                </a:solidFill>
                <a:latin typeface="Calibri" pitchFamily="34" charset="0"/>
                <a:cs typeface="Calibri" pitchFamily="34" charset="0"/>
              </a:rPr>
              <a:t>.  14 Now it was the day of </a:t>
            </a:r>
            <a:r>
              <a:rPr lang="en-US" sz="2900" b="1" i="1" dirty="0">
                <a:solidFill>
                  <a:srgbClr val="8803BD"/>
                </a:solidFill>
                <a:latin typeface="Calibri" pitchFamily="34" charset="0"/>
                <a:cs typeface="Calibri" pitchFamily="34" charset="0"/>
              </a:rPr>
              <a:t>Preparation of the Passover</a:t>
            </a:r>
            <a:r>
              <a:rPr lang="en-US" sz="2900" b="1" i="1" dirty="0">
                <a:solidFill>
                  <a:prstClr val="black"/>
                </a:solidFill>
                <a:latin typeface="Calibri" pitchFamily="34" charset="0"/>
                <a:cs typeface="Calibri" pitchFamily="34" charset="0"/>
              </a:rPr>
              <a:t>. It was </a:t>
            </a:r>
            <a:r>
              <a:rPr lang="en-US" sz="2900" b="1" i="1" dirty="0">
                <a:solidFill>
                  <a:srgbClr val="8803BD"/>
                </a:solidFill>
                <a:latin typeface="Calibri" pitchFamily="34" charset="0"/>
                <a:cs typeface="Calibri" pitchFamily="34" charset="0"/>
              </a:rPr>
              <a:t>about the sixth hour</a:t>
            </a:r>
            <a:r>
              <a:rPr lang="en-US" sz="2900" b="1" i="1" dirty="0">
                <a:solidFill>
                  <a:prstClr val="black"/>
                </a:solidFill>
                <a:latin typeface="Calibri" pitchFamily="34" charset="0"/>
                <a:cs typeface="Calibri" pitchFamily="34" charset="0"/>
              </a:rPr>
              <a:t>. He said to the Jews, </a:t>
            </a:r>
            <a:r>
              <a:rPr lang="en-US" sz="2900" b="1" i="1" dirty="0">
                <a:solidFill>
                  <a:srgbClr val="8803BD"/>
                </a:solidFill>
                <a:latin typeface="Calibri" pitchFamily="34" charset="0"/>
                <a:cs typeface="Calibri" pitchFamily="34" charset="0"/>
              </a:rPr>
              <a:t>"Behold your King!"</a:t>
            </a:r>
          </a:p>
        </p:txBody>
      </p:sp>
    </p:spTree>
    <p:extLst>
      <p:ext uri="{BB962C8B-B14F-4D97-AF65-F5344CB8AC3E}">
        <p14:creationId xmlns:p14="http://schemas.microsoft.com/office/powerpoint/2010/main" val="292572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11" grpId="0"/>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6" name="TextBox 5"/>
          <p:cNvSpPr txBox="1"/>
          <p:nvPr/>
        </p:nvSpPr>
        <p:spPr>
          <a:xfrm>
            <a:off x="0" y="749300"/>
            <a:ext cx="9144000" cy="584775"/>
          </a:xfrm>
          <a:prstGeom prst="rect">
            <a:avLst/>
          </a:prstGeom>
          <a:noFill/>
        </p:spPr>
        <p:txBody>
          <a:bodyPr wrap="square" rtlCol="0">
            <a:spAutoFit/>
          </a:bodyPr>
          <a:lstStyle/>
          <a:p>
            <a:pPr algn="ctr"/>
            <a:r>
              <a:rPr lang="en-US" sz="3200" b="1" dirty="0"/>
              <a:t>Pilate’s final attempt to free Jesus</a:t>
            </a:r>
          </a:p>
        </p:txBody>
      </p:sp>
      <p:sp>
        <p:nvSpPr>
          <p:cNvPr id="8" name="TextBox 7"/>
          <p:cNvSpPr txBox="1"/>
          <p:nvPr/>
        </p:nvSpPr>
        <p:spPr>
          <a:xfrm>
            <a:off x="393700" y="1219200"/>
            <a:ext cx="8750300" cy="646331"/>
          </a:xfrm>
          <a:prstGeom prst="rect">
            <a:avLst/>
          </a:prstGeom>
          <a:noFill/>
        </p:spPr>
        <p:txBody>
          <a:bodyPr wrap="square" rtlCol="0">
            <a:spAutoFit/>
          </a:bodyPr>
          <a:lstStyle/>
          <a:p>
            <a:r>
              <a:rPr lang="en-US" sz="3600" b="1" dirty="0" err="1"/>
              <a:t>Jn</a:t>
            </a:r>
            <a:r>
              <a:rPr lang="en-US" sz="3600" b="1" dirty="0"/>
              <a:t> 19:4-15</a:t>
            </a:r>
          </a:p>
        </p:txBody>
      </p:sp>
      <p:sp>
        <p:nvSpPr>
          <p:cNvPr id="11" name="TextBox 10"/>
          <p:cNvSpPr txBox="1"/>
          <p:nvPr/>
        </p:nvSpPr>
        <p:spPr>
          <a:xfrm>
            <a:off x="381000" y="1879600"/>
            <a:ext cx="8763000" cy="1431161"/>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15  They cried out, "Away with him, away with him, </a:t>
            </a:r>
            <a:r>
              <a:rPr lang="en-US" sz="2900" b="1" i="1" dirty="0">
                <a:solidFill>
                  <a:srgbClr val="8803BD"/>
                </a:solidFill>
                <a:latin typeface="Calibri" pitchFamily="34" charset="0"/>
                <a:cs typeface="Calibri" pitchFamily="34" charset="0"/>
              </a:rPr>
              <a:t>crucify him</a:t>
            </a:r>
            <a:r>
              <a:rPr lang="en-US" sz="2900" b="1" i="1" dirty="0">
                <a:solidFill>
                  <a:prstClr val="black"/>
                </a:solidFill>
                <a:latin typeface="Calibri" pitchFamily="34" charset="0"/>
                <a:cs typeface="Calibri" pitchFamily="34" charset="0"/>
              </a:rPr>
              <a:t>!" Pilate said to them, </a:t>
            </a:r>
            <a:r>
              <a:rPr lang="en-US" sz="2900" b="1" i="1" dirty="0">
                <a:solidFill>
                  <a:srgbClr val="8803BD"/>
                </a:solidFill>
                <a:latin typeface="Calibri" pitchFamily="34" charset="0"/>
                <a:cs typeface="Calibri" pitchFamily="34" charset="0"/>
              </a:rPr>
              <a:t>"Shall I crucify your King?"</a:t>
            </a:r>
            <a:endParaRPr lang="en-US" dirty="0">
              <a:solidFill>
                <a:srgbClr val="8803BD"/>
              </a:solidFill>
            </a:endParaRPr>
          </a:p>
        </p:txBody>
      </p:sp>
      <p:sp>
        <p:nvSpPr>
          <p:cNvPr id="4" name="Rectangle 3"/>
          <p:cNvSpPr/>
          <p:nvPr/>
        </p:nvSpPr>
        <p:spPr>
          <a:xfrm>
            <a:off x="-4114800" y="6516182"/>
            <a:ext cx="4572000" cy="538609"/>
          </a:xfrm>
          <a:prstGeom prst="rect">
            <a:avLst/>
          </a:prstGeom>
        </p:spPr>
        <p:txBody>
          <a:bodyPr>
            <a:spAutoFit/>
          </a:bodyPr>
          <a:lstStyle/>
          <a:p>
            <a:pPr lvl="0"/>
            <a:r>
              <a:rPr lang="en-US" sz="2900" b="1" i="1" dirty="0">
                <a:solidFill>
                  <a:prstClr val="black"/>
                </a:solidFill>
                <a:latin typeface="Calibri" pitchFamily="34" charset="0"/>
                <a:cs typeface="Calibri" pitchFamily="34" charset="0"/>
              </a:rPr>
              <a:t> </a:t>
            </a:r>
          </a:p>
        </p:txBody>
      </p:sp>
      <p:sp>
        <p:nvSpPr>
          <p:cNvPr id="5" name="TextBox 4"/>
          <p:cNvSpPr txBox="1"/>
          <p:nvPr/>
        </p:nvSpPr>
        <p:spPr>
          <a:xfrm>
            <a:off x="355600" y="3759200"/>
            <a:ext cx="8788400" cy="2739211"/>
          </a:xfrm>
          <a:prstGeom prst="rect">
            <a:avLst/>
          </a:prstGeom>
          <a:noFill/>
        </p:spPr>
        <p:txBody>
          <a:bodyPr wrap="square" rtlCol="0">
            <a:spAutoFit/>
          </a:bodyPr>
          <a:lstStyle/>
          <a:p>
            <a:r>
              <a:rPr lang="en-US" sz="3600" b="1" dirty="0" err="1"/>
              <a:t>Jn</a:t>
            </a:r>
            <a:r>
              <a:rPr lang="en-US" sz="3600" b="1" dirty="0"/>
              <a:t> 19:16  </a:t>
            </a:r>
            <a:r>
              <a:rPr lang="en-US" sz="3000" b="1" i="1" dirty="0">
                <a:solidFill>
                  <a:prstClr val="black"/>
                </a:solidFill>
                <a:latin typeface="Calibri" pitchFamily="34" charset="0"/>
                <a:cs typeface="Calibri" pitchFamily="34" charset="0"/>
              </a:rPr>
              <a:t>So he delivered him over to them to be crucified.</a:t>
            </a:r>
          </a:p>
          <a:p>
            <a:endParaRPr lang="en-US" sz="1000" b="1" i="1" dirty="0">
              <a:solidFill>
                <a:prstClr val="black"/>
              </a:solidFill>
              <a:latin typeface="Calibri" pitchFamily="34" charset="0"/>
              <a:cs typeface="Calibri" pitchFamily="34" charset="0"/>
            </a:endParaRPr>
          </a:p>
          <a:p>
            <a:r>
              <a:rPr lang="en-US" sz="3600" b="1" dirty="0">
                <a:cs typeface="Calibri" pitchFamily="34" charset="0"/>
              </a:rPr>
              <a:t>Mt 27:31  </a:t>
            </a:r>
            <a:r>
              <a:rPr lang="en-US" sz="3000" b="1" i="1" dirty="0">
                <a:solidFill>
                  <a:prstClr val="black"/>
                </a:solidFill>
                <a:latin typeface="Calibri" pitchFamily="34" charset="0"/>
                <a:cs typeface="Calibri" pitchFamily="34" charset="0"/>
              </a:rPr>
              <a:t>And when they had mocked him, they stripped him of the robe and put his own clothes on him and led him away to crucify him.</a:t>
            </a:r>
          </a:p>
        </p:txBody>
      </p:sp>
      <p:sp>
        <p:nvSpPr>
          <p:cNvPr id="9" name="TextBox 8"/>
          <p:cNvSpPr txBox="1"/>
          <p:nvPr/>
        </p:nvSpPr>
        <p:spPr>
          <a:xfrm>
            <a:off x="381000" y="2768600"/>
            <a:ext cx="8661400" cy="984885"/>
          </a:xfrm>
          <a:prstGeom prst="rect">
            <a:avLst/>
          </a:prstGeom>
          <a:noFill/>
        </p:spPr>
        <p:txBody>
          <a:bodyPr wrap="square" rtlCol="0">
            <a:spAutoFit/>
          </a:bodyPr>
          <a:lstStyle/>
          <a:p>
            <a:pPr lvl="0"/>
            <a:r>
              <a:rPr lang="en-US" sz="2900" b="1" i="1" dirty="0">
                <a:solidFill>
                  <a:prstClr val="black"/>
                </a:solidFill>
                <a:latin typeface="Calibri" pitchFamily="34" charset="0"/>
                <a:cs typeface="Calibri" pitchFamily="34" charset="0"/>
              </a:rPr>
              <a:t>               The chief priests answered, </a:t>
            </a:r>
            <a:r>
              <a:rPr lang="en-US" sz="2900" b="1" i="1" dirty="0">
                <a:solidFill>
                  <a:srgbClr val="8803BD"/>
                </a:solidFill>
                <a:latin typeface="Calibri" pitchFamily="34" charset="0"/>
                <a:cs typeface="Calibri" pitchFamily="34" charset="0"/>
              </a:rPr>
              <a:t>"We have no king but Caesar." </a:t>
            </a:r>
            <a:endParaRPr lang="en-US" dirty="0">
              <a:solidFill>
                <a:srgbClr val="8803BD"/>
              </a:solidFill>
            </a:endParaRPr>
          </a:p>
        </p:txBody>
      </p:sp>
    </p:spTree>
    <p:extLst>
      <p:ext uri="{BB962C8B-B14F-4D97-AF65-F5344CB8AC3E}">
        <p14:creationId xmlns:p14="http://schemas.microsoft.com/office/powerpoint/2010/main" val="10760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fade">
                                      <p:cBhvr>
                                        <p:cTn id="26" dur="30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fade">
                                      <p:cBhvr>
                                        <p:cTn id="31" dur="3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11" grpId="0"/>
      <p:bldP spid="5" grpId="0" build="p"/>
      <p:bldP spid="9"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 name="Freeform 16"/>
          <p:cNvSpPr/>
          <p:nvPr/>
        </p:nvSpPr>
        <p:spPr>
          <a:xfrm>
            <a:off x="3416300" y="1905000"/>
            <a:ext cx="965200" cy="571500"/>
          </a:xfrm>
          <a:custGeom>
            <a:avLst/>
            <a:gdLst>
              <a:gd name="connsiteX0" fmla="*/ 965200 w 965200"/>
              <a:gd name="connsiteY0" fmla="*/ 0 h 571500"/>
              <a:gd name="connsiteX1" fmla="*/ 660400 w 965200"/>
              <a:gd name="connsiteY1" fmla="*/ 355600 h 571500"/>
              <a:gd name="connsiteX2" fmla="*/ 304800 w 965200"/>
              <a:gd name="connsiteY2" fmla="*/ 482600 h 571500"/>
              <a:gd name="connsiteX3" fmla="*/ 0 w 965200"/>
              <a:gd name="connsiteY3" fmla="*/ 571500 h 571500"/>
              <a:gd name="connsiteX4" fmla="*/ 0 w 965200"/>
              <a:gd name="connsiteY4" fmla="*/ 571500 h 5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5200" h="571500">
                <a:moveTo>
                  <a:pt x="965200" y="0"/>
                </a:moveTo>
                <a:cubicBezTo>
                  <a:pt x="867833" y="137583"/>
                  <a:pt x="770467" y="275167"/>
                  <a:pt x="660400" y="355600"/>
                </a:cubicBezTo>
                <a:cubicBezTo>
                  <a:pt x="550333" y="436033"/>
                  <a:pt x="414867" y="446617"/>
                  <a:pt x="304800" y="482600"/>
                </a:cubicBezTo>
                <a:cubicBezTo>
                  <a:pt x="194733" y="518583"/>
                  <a:pt x="0" y="571500"/>
                  <a:pt x="0" y="571500"/>
                </a:cubicBezTo>
                <a:lnTo>
                  <a:pt x="0" y="571500"/>
                </a:lnTo>
              </a:path>
            </a:pathLst>
          </a:custGeom>
          <a:no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V="1">
            <a:off x="2870200" y="5905500"/>
            <a:ext cx="2743200" cy="12700"/>
          </a:xfrm>
          <a:prstGeom prst="line">
            <a:avLst/>
          </a:prstGeom>
          <a:ln w="38100">
            <a:solidFill>
              <a:srgbClr val="8803BD"/>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49900" y="57912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82900" y="58039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57600" y="6007100"/>
            <a:ext cx="977900" cy="400110"/>
          </a:xfrm>
          <a:prstGeom prst="rect">
            <a:avLst/>
          </a:prstGeom>
          <a:noFill/>
          <a:ln w="15875">
            <a:solidFill>
              <a:srgbClr val="8803BD"/>
            </a:solidFill>
          </a:ln>
        </p:spPr>
        <p:txBody>
          <a:bodyPr wrap="square" rtlCol="0">
            <a:spAutoFit/>
          </a:bodyPr>
          <a:lstStyle/>
          <a:p>
            <a:r>
              <a:rPr lang="en-US" sz="2000" b="1" dirty="0">
                <a:solidFill>
                  <a:srgbClr val="8803BD"/>
                </a:solidFill>
                <a:latin typeface="Arial" pitchFamily="34" charset="0"/>
                <a:cs typeface="Arial" pitchFamily="34" charset="0"/>
              </a:rPr>
              <a:t>½ Mile</a:t>
            </a:r>
          </a:p>
        </p:txBody>
      </p:sp>
    </p:spTree>
    <p:extLst>
      <p:ext uri="{BB962C8B-B14F-4D97-AF65-F5344CB8AC3E}">
        <p14:creationId xmlns:p14="http://schemas.microsoft.com/office/powerpoint/2010/main" val="297138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right)">
                                      <p:cBhvr>
                                        <p:cTn id="13"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solidFill>
                  <a:prstClr val="black"/>
                </a:solidFill>
                <a:effectLst>
                  <a:outerShdw blurRad="38100" dist="38100" dir="2700000" algn="tl">
                    <a:srgbClr val="000000">
                      <a:alpha val="43137"/>
                    </a:srgbClr>
                  </a:outerShdw>
                </a:effectLst>
                <a:latin typeface="Copperplate Gothic Bold" pitchFamily="34" charset="0"/>
              </a:rPr>
              <a:t>The Roman Trials</a:t>
            </a:r>
          </a:p>
        </p:txBody>
      </p:sp>
      <p:sp>
        <p:nvSpPr>
          <p:cNvPr id="3" name="TextBox 2"/>
          <p:cNvSpPr txBox="1"/>
          <p:nvPr/>
        </p:nvSpPr>
        <p:spPr>
          <a:xfrm>
            <a:off x="241300" y="754507"/>
            <a:ext cx="8763000" cy="5924699"/>
          </a:xfrm>
          <a:prstGeom prst="rect">
            <a:avLst/>
          </a:prstGeom>
          <a:noFill/>
        </p:spPr>
        <p:txBody>
          <a:bodyPr wrap="square" rtlCol="0">
            <a:spAutoFit/>
          </a:bodyPr>
          <a:lstStyle/>
          <a:p>
            <a:r>
              <a:rPr lang="en-US" sz="3200" b="1" dirty="0">
                <a:solidFill>
                  <a:srgbClr val="FF0000"/>
                </a:solidFill>
              </a:rPr>
              <a:t>Miscarriages of Justice – </a:t>
            </a:r>
            <a:endParaRPr lang="en-US" sz="3200" b="1" dirty="0">
              <a:solidFill>
                <a:srgbClr val="8803BD"/>
              </a:solidFill>
            </a:endParaRPr>
          </a:p>
          <a:p>
            <a:endParaRPr lang="en-US" b="1" dirty="0">
              <a:solidFill>
                <a:prstClr val="black"/>
              </a:solidFill>
            </a:endParaRPr>
          </a:p>
          <a:p>
            <a:pPr marL="457200" indent="-457200">
              <a:buFont typeface="Arial" pitchFamily="34" charset="0"/>
              <a:buChar char="•"/>
            </a:pPr>
            <a:r>
              <a:rPr lang="en-US" sz="2900" b="1" dirty="0">
                <a:solidFill>
                  <a:prstClr val="black"/>
                </a:solidFill>
              </a:rPr>
              <a:t>Jesus was pronounced innocent, but was further tried.</a:t>
            </a:r>
          </a:p>
          <a:p>
            <a:pPr marL="457200" indent="-457200">
              <a:buFont typeface="Arial" pitchFamily="34" charset="0"/>
              <a:buChar char="•"/>
            </a:pPr>
            <a:endParaRPr lang="en-US" sz="2900" b="1" dirty="0">
              <a:solidFill>
                <a:prstClr val="black"/>
              </a:solidFill>
            </a:endParaRPr>
          </a:p>
          <a:p>
            <a:pPr marL="457200" indent="-457200">
              <a:buFont typeface="Arial" pitchFamily="34" charset="0"/>
              <a:buChar char="•"/>
            </a:pPr>
            <a:r>
              <a:rPr lang="en-US" sz="2900" b="1" dirty="0">
                <a:solidFill>
                  <a:prstClr val="black"/>
                </a:solidFill>
              </a:rPr>
              <a:t>Jesus was pronounced innocent, but was scourged.</a:t>
            </a:r>
          </a:p>
          <a:p>
            <a:pPr marL="457200" indent="-457200">
              <a:buFont typeface="Arial" pitchFamily="34" charset="0"/>
              <a:buChar char="•"/>
            </a:pPr>
            <a:endParaRPr lang="en-US" sz="2900" b="1" dirty="0">
              <a:solidFill>
                <a:prstClr val="black"/>
              </a:solidFill>
            </a:endParaRPr>
          </a:p>
          <a:p>
            <a:pPr marL="457200" indent="-457200">
              <a:buFont typeface="Arial" pitchFamily="34" charset="0"/>
              <a:buChar char="•"/>
            </a:pPr>
            <a:r>
              <a:rPr lang="en-US" sz="2900" b="1" dirty="0">
                <a:solidFill>
                  <a:prstClr val="black"/>
                </a:solidFill>
              </a:rPr>
              <a:t>Jesus was pronounced innocent, but was condemned by a mob.</a:t>
            </a:r>
          </a:p>
          <a:p>
            <a:pPr marL="457200" indent="-457200">
              <a:buFont typeface="Arial" pitchFamily="34" charset="0"/>
              <a:buChar char="•"/>
            </a:pPr>
            <a:endParaRPr lang="en-US" sz="2900" b="1" dirty="0">
              <a:solidFill>
                <a:prstClr val="black"/>
              </a:solidFill>
            </a:endParaRPr>
          </a:p>
          <a:p>
            <a:pPr marL="457200" indent="-457200">
              <a:buFont typeface="Arial" pitchFamily="34" charset="0"/>
              <a:buChar char="•"/>
            </a:pPr>
            <a:r>
              <a:rPr lang="en-US" sz="2900" b="1" dirty="0">
                <a:solidFill>
                  <a:prstClr val="black"/>
                </a:solidFill>
              </a:rPr>
              <a:t>Jesus was pronounced innocent, but was crucified.</a:t>
            </a:r>
            <a:r>
              <a:rPr lang="en-US" sz="2800" b="1" i="1" dirty="0">
                <a:solidFill>
                  <a:prstClr val="black"/>
                </a:solidFill>
                <a:latin typeface="Calibri" pitchFamily="34" charset="0"/>
                <a:cs typeface="Calibri" pitchFamily="34" charset="0"/>
              </a:rPr>
              <a:t>  </a:t>
            </a:r>
            <a:endParaRPr lang="en-US" sz="2800" b="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448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482600" y="482600"/>
            <a:ext cx="8343900" cy="6124754"/>
          </a:xfrm>
          <a:prstGeom prst="rect">
            <a:avLst/>
          </a:prstGeom>
          <a:noFill/>
        </p:spPr>
        <p:txBody>
          <a:bodyPr wrap="square" rtlCol="0">
            <a:spAutoFit/>
          </a:bodyPr>
          <a:lstStyle/>
          <a:p>
            <a:r>
              <a:rPr lang="en-US" sz="2800" b="1" dirty="0"/>
              <a:t>Luke 24:44-47</a:t>
            </a:r>
          </a:p>
          <a:p>
            <a:r>
              <a:rPr lang="en-US" sz="2800" b="1" i="1" dirty="0">
                <a:latin typeface="Calibri" pitchFamily="34" charset="0"/>
                <a:cs typeface="Calibri" pitchFamily="34" charset="0"/>
              </a:rPr>
              <a:t>“Then He said to them, "These are the words which I spoke to you while I was still with you, that all things must be fulfilled which were written in the Law of Moses and the Prophets and the Psalms concerning Me." </a:t>
            </a:r>
          </a:p>
          <a:p>
            <a:r>
              <a:rPr lang="en-US" sz="2800" b="1" i="1" dirty="0">
                <a:latin typeface="Calibri" pitchFamily="34" charset="0"/>
                <a:cs typeface="Calibri" pitchFamily="34" charset="0"/>
              </a:rPr>
              <a:t>And He opened their understanding, that they might comprehend the Scriptures. </a:t>
            </a:r>
          </a:p>
          <a:p>
            <a:r>
              <a:rPr lang="en-US" sz="2800" b="1" i="1" dirty="0">
                <a:latin typeface="Calibri" pitchFamily="34" charset="0"/>
                <a:cs typeface="Calibri" pitchFamily="34" charset="0"/>
              </a:rPr>
              <a:t>Then He said to them, "Thus it is written, and thus it was necessary for the Christ to suffer and to rise from the dead the third day, </a:t>
            </a:r>
          </a:p>
          <a:p>
            <a:r>
              <a:rPr lang="en-US" sz="2800" b="1" i="1" dirty="0">
                <a:latin typeface="Calibri" pitchFamily="34" charset="0"/>
                <a:cs typeface="Calibri" pitchFamily="34" charset="0"/>
              </a:rPr>
              <a:t>and that repentance and remission of sins should be preached in His name to all nations, beginning at Jerusalem.” </a:t>
            </a:r>
          </a:p>
        </p:txBody>
      </p:sp>
    </p:spTree>
    <p:extLst>
      <p:ext uri="{BB962C8B-B14F-4D97-AF65-F5344CB8AC3E}">
        <p14:creationId xmlns:p14="http://schemas.microsoft.com/office/powerpoint/2010/main" val="7128715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266700" y="238859"/>
            <a:ext cx="8674100" cy="6278642"/>
          </a:xfrm>
          <a:prstGeom prst="rect">
            <a:avLst/>
          </a:prstGeom>
          <a:noFill/>
        </p:spPr>
        <p:txBody>
          <a:bodyPr wrap="square" rtlCol="0">
            <a:spAutoFit/>
          </a:bodyPr>
          <a:lstStyle/>
          <a:p>
            <a:r>
              <a:rPr lang="en-US" sz="2800" b="1" dirty="0"/>
              <a:t>Act 2:22-24</a:t>
            </a:r>
          </a:p>
          <a:p>
            <a:r>
              <a:rPr lang="en-US" sz="2800" b="1" i="1" dirty="0">
                <a:latin typeface="Calibri" pitchFamily="34" charset="0"/>
                <a:cs typeface="Calibri" pitchFamily="34" charset="0"/>
              </a:rPr>
              <a:t>"Men of Israel, hear these words: Jesus of Nazareth, a Man attested by God to you by miracles, wonders, and signs which God did through Him in your midst, as you yourselves also know—</a:t>
            </a:r>
          </a:p>
          <a:p>
            <a:r>
              <a:rPr lang="en-US" sz="2800" b="1" i="1" dirty="0">
                <a:latin typeface="Calibri" pitchFamily="34" charset="0"/>
                <a:cs typeface="Calibri" pitchFamily="34" charset="0"/>
              </a:rPr>
              <a:t>Him, being delivered by the determined purpose and foreknowledge of God, you have taken by lawless hands, have crucified, and put to death; whom God raised up, having loosed the pains of death, because it was not possible that He should be held by it.”</a:t>
            </a:r>
          </a:p>
          <a:p>
            <a:endParaRPr lang="en-US" sz="1200" b="1" dirty="0"/>
          </a:p>
          <a:p>
            <a:r>
              <a:rPr lang="en-US" sz="2800" b="1" dirty="0"/>
              <a:t>Act 2:36 </a:t>
            </a:r>
          </a:p>
          <a:p>
            <a:r>
              <a:rPr lang="en-US" sz="2800" b="1" i="1" dirty="0">
                <a:latin typeface="Calibri" pitchFamily="34" charset="0"/>
                <a:cs typeface="Calibri" pitchFamily="34" charset="0"/>
              </a:rPr>
              <a:t>"Therefore let all the house of Israel know assuredly that God has made this Jesus, whom you crucified, both Lord and Christ." </a:t>
            </a:r>
          </a:p>
        </p:txBody>
      </p:sp>
    </p:spTree>
    <p:extLst>
      <p:ext uri="{BB962C8B-B14F-4D97-AF65-F5344CB8AC3E}">
        <p14:creationId xmlns:p14="http://schemas.microsoft.com/office/powerpoint/2010/main" val="1513679177"/>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8600" y="200967"/>
            <a:ext cx="8763000" cy="830997"/>
          </a:xfrm>
          <a:prstGeom prst="rect">
            <a:avLst/>
          </a:prstGeom>
          <a:noFill/>
        </p:spPr>
        <p:txBody>
          <a:bodyPr wrap="square" rtlCol="0">
            <a:spAutoFit/>
          </a:bodyPr>
          <a:lstStyle/>
          <a:p>
            <a:pPr algn="ctr"/>
            <a:r>
              <a:rPr lang="en-US" sz="4800" dirty="0">
                <a:effectLst>
                  <a:outerShdw blurRad="38100" dist="38100" dir="2700000" algn="tl">
                    <a:srgbClr val="000000">
                      <a:alpha val="43137"/>
                    </a:srgbClr>
                  </a:outerShdw>
                </a:effectLst>
                <a:latin typeface="Copperplate Gothic Bold" pitchFamily="34" charset="0"/>
              </a:rPr>
              <a:t>The Trials of Jesus</a:t>
            </a:r>
          </a:p>
        </p:txBody>
      </p:sp>
      <p:sp>
        <p:nvSpPr>
          <p:cNvPr id="4" name="Curved Left Arrow 3"/>
          <p:cNvSpPr/>
          <p:nvPr/>
        </p:nvSpPr>
        <p:spPr>
          <a:xfrm rot="20407491">
            <a:off x="2593381" y="2562947"/>
            <a:ext cx="381000" cy="1281965"/>
          </a:xfrm>
          <a:prstGeom prst="curvedLeftArrow">
            <a:avLst/>
          </a:prstGeom>
          <a:gradFill>
            <a:gsLst>
              <a:gs pos="0">
                <a:srgbClr val="FF0000"/>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urved Left Arrow 4"/>
          <p:cNvSpPr/>
          <p:nvPr/>
        </p:nvSpPr>
        <p:spPr>
          <a:xfrm>
            <a:off x="7912100" y="2590124"/>
            <a:ext cx="457200" cy="1158980"/>
          </a:xfrm>
          <a:prstGeom prst="curvedLeftArrow">
            <a:avLst/>
          </a:prstGeom>
          <a:gradFill>
            <a:gsLst>
              <a:gs pos="0">
                <a:srgbClr val="FF0000"/>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Right Arrow 6"/>
          <p:cNvSpPr/>
          <p:nvPr/>
        </p:nvSpPr>
        <p:spPr>
          <a:xfrm>
            <a:off x="558800" y="3674045"/>
            <a:ext cx="457200" cy="1418655"/>
          </a:xfrm>
          <a:prstGeom prst="curvedRightArrow">
            <a:avLst/>
          </a:prstGeom>
          <a:gradFill>
            <a:gsLst>
              <a:gs pos="0">
                <a:srgbClr val="FF0000"/>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Right Arrow 7"/>
          <p:cNvSpPr/>
          <p:nvPr/>
        </p:nvSpPr>
        <p:spPr>
          <a:xfrm rot="872843">
            <a:off x="6008973" y="3578886"/>
            <a:ext cx="457200" cy="1319948"/>
          </a:xfrm>
          <a:prstGeom prst="curvedRightArrow">
            <a:avLst/>
          </a:prstGeom>
          <a:gradFill>
            <a:gsLst>
              <a:gs pos="0">
                <a:srgbClr val="FF0000"/>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Down Arrow 9"/>
          <p:cNvSpPr/>
          <p:nvPr/>
        </p:nvSpPr>
        <p:spPr>
          <a:xfrm rot="19207279">
            <a:off x="4265950" y="2420731"/>
            <a:ext cx="2515358" cy="946644"/>
          </a:xfrm>
          <a:prstGeom prst="curvedDownArrow">
            <a:avLst>
              <a:gd name="adj1" fmla="val 25000"/>
              <a:gd name="adj2" fmla="val 50000"/>
              <a:gd name="adj3" fmla="val 23136"/>
            </a:avLst>
          </a:prstGeom>
          <a:gradFill>
            <a:gsLst>
              <a:gs pos="0">
                <a:srgbClr val="FF0000"/>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urved Up Arrow 11"/>
          <p:cNvSpPr/>
          <p:nvPr/>
        </p:nvSpPr>
        <p:spPr>
          <a:xfrm rot="19571488">
            <a:off x="2994088" y="4377071"/>
            <a:ext cx="2581342" cy="1001539"/>
          </a:xfrm>
          <a:prstGeom prst="curvedUpArrow">
            <a:avLst/>
          </a:prstGeom>
          <a:gradFill>
            <a:gsLst>
              <a:gs pos="0">
                <a:srgbClr val="FF0000"/>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6" name="Picture 2" descr="C:\Users\ray\AppData\Local\Microsoft\Windows\Temporary Internet Files\Content.IE5\3XBZQN95\MP900407485[1].jpg"/>
          <p:cNvPicPr>
            <a:picLocks noChangeAspect="1" noChangeArrowheads="1"/>
          </p:cNvPicPr>
          <p:nvPr/>
        </p:nvPicPr>
        <p:blipFill>
          <a:blip r:embed="rId2" cstate="print">
            <a:extLst>
              <a:ext uri="{BEBA8EAE-BF5A-486C-A8C5-ECC9F3942E4B}">
                <a14:imgProps xmlns:a14="http://schemas.microsoft.com/office/drawing/2010/main">
                  <a14:imgLayer r:embed="rId3">
                    <a14:imgEffect>
                      <a14:colorTemperature colorTemp="33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5781096" y="5683845"/>
            <a:ext cx="1444406" cy="962561"/>
          </a:xfrm>
          <a:prstGeom prst="rect">
            <a:avLst/>
          </a:prstGeom>
          <a:noFill/>
          <a:extLst>
            <a:ext uri="{909E8E84-426E-40DD-AFC4-6F175D3DCCD1}">
              <a14:hiddenFill xmlns:a14="http://schemas.microsoft.com/office/drawing/2010/main">
                <a:solidFill>
                  <a:srgbClr val="FFFFFF"/>
                </a:solidFill>
              </a14:hiddenFill>
            </a:ext>
          </a:extLst>
        </p:spPr>
      </p:pic>
      <p:sp>
        <p:nvSpPr>
          <p:cNvPr id="15" name="Curved Left Arrow 14"/>
          <p:cNvSpPr/>
          <p:nvPr/>
        </p:nvSpPr>
        <p:spPr>
          <a:xfrm rot="2682156">
            <a:off x="7797003" y="4876264"/>
            <a:ext cx="674200" cy="2094571"/>
          </a:xfrm>
          <a:prstGeom prst="curvedLeftArrow">
            <a:avLst/>
          </a:prstGeom>
          <a:gradFill>
            <a:gsLst>
              <a:gs pos="0">
                <a:srgbClr val="FF0000"/>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2933700" y="1031964"/>
            <a:ext cx="3213100" cy="584775"/>
          </a:xfrm>
          <a:prstGeom prst="rect">
            <a:avLst/>
          </a:prstGeom>
          <a:noFill/>
        </p:spPr>
        <p:txBody>
          <a:bodyPr wrap="square" rtlCol="0">
            <a:spAutoFit/>
          </a:bodyPr>
          <a:lstStyle/>
          <a:p>
            <a:pPr lvl="0" algn="ctr"/>
            <a:r>
              <a:rPr lang="en-US" sz="3200" b="1" dirty="0">
                <a:solidFill>
                  <a:prstClr val="black"/>
                </a:solidFill>
                <a:effectLst>
                  <a:outerShdw blurRad="38100" dist="38100" dir="2700000" algn="tl">
                    <a:srgbClr val="000000">
                      <a:alpha val="43137"/>
                    </a:srgbClr>
                  </a:outerShdw>
                </a:effectLst>
              </a:rPr>
              <a:t>Two Phases:</a:t>
            </a:r>
          </a:p>
        </p:txBody>
      </p:sp>
      <p:sp>
        <p:nvSpPr>
          <p:cNvPr id="13" name="TextBox 12"/>
          <p:cNvSpPr txBox="1"/>
          <p:nvPr/>
        </p:nvSpPr>
        <p:spPr>
          <a:xfrm>
            <a:off x="939800" y="1616739"/>
            <a:ext cx="72009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 Jewish</a:t>
            </a:r>
            <a:r>
              <a:rPr lang="en-US" sz="3200" b="1" dirty="0">
                <a:solidFill>
                  <a:prstClr val="black"/>
                </a:solidFill>
                <a:effectLst>
                  <a:outerShdw blurRad="38100" dist="38100" dir="2700000" algn="tl">
                    <a:srgbClr val="000000">
                      <a:alpha val="43137"/>
                    </a:srgbClr>
                  </a:outerShdw>
                </a:effectLst>
              </a:rPr>
              <a:t>					</a:t>
            </a:r>
            <a:r>
              <a:rPr lang="en-US" sz="3200" b="1" dirty="0">
                <a:solidFill>
                  <a:srgbClr val="FF0000"/>
                </a:solidFill>
                <a:effectLst>
                  <a:outerShdw blurRad="38100" dist="38100" dir="2700000" algn="tl">
                    <a:srgbClr val="000000">
                      <a:alpha val="43137"/>
                    </a:srgbClr>
                  </a:outerShdw>
                </a:effectLst>
              </a:rPr>
              <a:t>Roman</a:t>
            </a:r>
            <a:endParaRPr lang="en-US" dirty="0"/>
          </a:p>
        </p:txBody>
      </p:sp>
      <p:sp>
        <p:nvSpPr>
          <p:cNvPr id="14" name="TextBox 13"/>
          <p:cNvSpPr txBox="1"/>
          <p:nvPr/>
        </p:nvSpPr>
        <p:spPr>
          <a:xfrm>
            <a:off x="1142998" y="2369690"/>
            <a:ext cx="1282699" cy="538609"/>
          </a:xfrm>
          <a:prstGeom prst="rect">
            <a:avLst/>
          </a:prstGeom>
          <a:noFill/>
        </p:spPr>
        <p:txBody>
          <a:bodyPr wrap="square" rtlCol="0">
            <a:spAutoFit/>
          </a:bodyPr>
          <a:lstStyle/>
          <a:p>
            <a:r>
              <a:rPr lang="en-US" sz="2900" b="1" dirty="0" err="1">
                <a:solidFill>
                  <a:prstClr val="black"/>
                </a:solidFill>
                <a:effectLst>
                  <a:outerShdw blurRad="38100" dist="38100" dir="2700000" algn="tl">
                    <a:srgbClr val="000000">
                      <a:alpha val="43137"/>
                    </a:srgbClr>
                  </a:outerShdw>
                </a:effectLst>
              </a:rPr>
              <a:t>Annas</a:t>
            </a:r>
            <a:endParaRPr lang="en-US" sz="2900" dirty="0"/>
          </a:p>
        </p:txBody>
      </p:sp>
      <p:sp>
        <p:nvSpPr>
          <p:cNvPr id="16" name="TextBox 15"/>
          <p:cNvSpPr txBox="1"/>
          <p:nvPr/>
        </p:nvSpPr>
        <p:spPr>
          <a:xfrm>
            <a:off x="974588" y="3479800"/>
            <a:ext cx="1866900" cy="538609"/>
          </a:xfrm>
          <a:prstGeom prst="rect">
            <a:avLst/>
          </a:prstGeom>
          <a:noFill/>
        </p:spPr>
        <p:txBody>
          <a:bodyPr wrap="square" rtlCol="0">
            <a:spAutoFit/>
          </a:bodyPr>
          <a:lstStyle/>
          <a:p>
            <a:r>
              <a:rPr lang="en-US" sz="2900" b="1" dirty="0">
                <a:solidFill>
                  <a:prstClr val="black"/>
                </a:solidFill>
                <a:effectLst>
                  <a:outerShdw blurRad="38100" dist="38100" dir="2700000" algn="tl">
                    <a:srgbClr val="000000">
                      <a:alpha val="43137"/>
                    </a:srgbClr>
                  </a:outerShdw>
                </a:effectLst>
              </a:rPr>
              <a:t>Caiaphas</a:t>
            </a:r>
            <a:endParaRPr lang="en-US" sz="2900" dirty="0"/>
          </a:p>
        </p:txBody>
      </p:sp>
      <p:sp>
        <p:nvSpPr>
          <p:cNvPr id="17" name="TextBox 16"/>
          <p:cNvSpPr txBox="1"/>
          <p:nvPr/>
        </p:nvSpPr>
        <p:spPr>
          <a:xfrm>
            <a:off x="939800" y="4724046"/>
            <a:ext cx="2768600" cy="538609"/>
          </a:xfrm>
          <a:prstGeom prst="rect">
            <a:avLst/>
          </a:prstGeom>
          <a:noFill/>
        </p:spPr>
        <p:txBody>
          <a:bodyPr wrap="square" rtlCol="0">
            <a:spAutoFit/>
          </a:bodyPr>
          <a:lstStyle/>
          <a:p>
            <a:r>
              <a:rPr lang="en-US" sz="2900" b="1" dirty="0">
                <a:solidFill>
                  <a:prstClr val="black"/>
                </a:solidFill>
                <a:effectLst>
                  <a:outerShdw blurRad="38100" dist="38100" dir="2700000" algn="tl">
                    <a:srgbClr val="000000">
                      <a:alpha val="43137"/>
                    </a:srgbClr>
                  </a:outerShdw>
                </a:effectLst>
              </a:rPr>
              <a:t>Sanhedrin</a:t>
            </a:r>
            <a:endParaRPr lang="en-US" sz="2900" dirty="0"/>
          </a:p>
        </p:txBody>
      </p:sp>
      <p:sp>
        <p:nvSpPr>
          <p:cNvPr id="18" name="TextBox 17"/>
          <p:cNvSpPr txBox="1"/>
          <p:nvPr/>
        </p:nvSpPr>
        <p:spPr>
          <a:xfrm>
            <a:off x="6191250" y="2369690"/>
            <a:ext cx="2247900" cy="538609"/>
          </a:xfrm>
          <a:prstGeom prst="rect">
            <a:avLst/>
          </a:prstGeom>
          <a:noFill/>
        </p:spPr>
        <p:txBody>
          <a:bodyPr wrap="square" rtlCol="0">
            <a:spAutoFit/>
          </a:bodyPr>
          <a:lstStyle/>
          <a:p>
            <a:pPr lvl="1"/>
            <a:r>
              <a:rPr lang="en-US" sz="2900" b="1" dirty="0">
                <a:solidFill>
                  <a:prstClr val="black"/>
                </a:solidFill>
                <a:effectLst>
                  <a:outerShdw blurRad="38100" dist="38100" dir="2700000" algn="tl">
                    <a:srgbClr val="000000">
                      <a:alpha val="43137"/>
                    </a:srgbClr>
                  </a:outerShdw>
                </a:effectLst>
              </a:rPr>
              <a:t>Pilate</a:t>
            </a:r>
          </a:p>
        </p:txBody>
      </p:sp>
      <p:sp>
        <p:nvSpPr>
          <p:cNvPr id="20" name="Rectangle 19"/>
          <p:cNvSpPr/>
          <p:nvPr/>
        </p:nvSpPr>
        <p:spPr>
          <a:xfrm>
            <a:off x="6191250" y="3404741"/>
            <a:ext cx="1756956" cy="538609"/>
          </a:xfrm>
          <a:prstGeom prst="rect">
            <a:avLst/>
          </a:prstGeom>
        </p:spPr>
        <p:txBody>
          <a:bodyPr wrap="none">
            <a:spAutoFit/>
          </a:bodyPr>
          <a:lstStyle/>
          <a:p>
            <a:pPr lvl="1"/>
            <a:r>
              <a:rPr lang="en-US" sz="2900" b="1" dirty="0">
                <a:solidFill>
                  <a:prstClr val="black"/>
                </a:solidFill>
                <a:effectLst>
                  <a:outerShdw blurRad="38100" dist="38100" dir="2700000" algn="tl">
                    <a:srgbClr val="000000">
                      <a:alpha val="43137"/>
                    </a:srgbClr>
                  </a:outerShdw>
                </a:effectLst>
              </a:rPr>
              <a:t>Herod</a:t>
            </a:r>
          </a:p>
        </p:txBody>
      </p:sp>
      <p:sp>
        <p:nvSpPr>
          <p:cNvPr id="21" name="TextBox 20"/>
          <p:cNvSpPr txBox="1"/>
          <p:nvPr/>
        </p:nvSpPr>
        <p:spPr>
          <a:xfrm>
            <a:off x="5850528" y="4672142"/>
            <a:ext cx="3238500" cy="538609"/>
          </a:xfrm>
          <a:prstGeom prst="rect">
            <a:avLst/>
          </a:prstGeom>
          <a:noFill/>
        </p:spPr>
        <p:txBody>
          <a:bodyPr wrap="square" rtlCol="0">
            <a:spAutoFit/>
          </a:bodyPr>
          <a:lstStyle/>
          <a:p>
            <a:pPr lvl="1"/>
            <a:r>
              <a:rPr lang="en-US" sz="2900" b="1" dirty="0">
                <a:solidFill>
                  <a:prstClr val="black"/>
                </a:solidFill>
                <a:effectLst>
                  <a:outerShdw blurRad="38100" dist="38100" dir="2700000" algn="tl">
                    <a:srgbClr val="000000">
                      <a:alpha val="43137"/>
                    </a:srgbClr>
                  </a:outerShdw>
                </a:effectLst>
              </a:rPr>
              <a:t>Pilate Again</a:t>
            </a:r>
          </a:p>
        </p:txBody>
      </p:sp>
    </p:spTree>
    <p:extLst>
      <p:ext uri="{BB962C8B-B14F-4D97-AF65-F5344CB8AC3E}">
        <p14:creationId xmlns:p14="http://schemas.microsoft.com/office/powerpoint/2010/main" val="44553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childTnLst>
                          </p:cTn>
                        </p:par>
                        <p:par>
                          <p:cTn id="9" fill="hold">
                            <p:stCondLst>
                              <p:cond delay="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1000" fill="hold"/>
                                        <p:tgtEl>
                                          <p:spTgt spid="14"/>
                                        </p:tgtEl>
                                        <p:attrNameLst>
                                          <p:attrName>ppt_x</p:attrName>
                                        </p:attrNameLst>
                                      </p:cBhvr>
                                      <p:tavLst>
                                        <p:tav tm="0">
                                          <p:val>
                                            <p:strVal val="0-#ppt_w/2"/>
                                          </p:val>
                                        </p:tav>
                                        <p:tav tm="100000">
                                          <p:val>
                                            <p:strVal val="#ppt_x"/>
                                          </p:val>
                                        </p:tav>
                                      </p:tavLst>
                                    </p:anim>
                                    <p:anim calcmode="lin" valueType="num">
                                      <p:cBhvr additive="base">
                                        <p:cTn id="18"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0-#ppt_w/2"/>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1000" fill="hold"/>
                                        <p:tgtEl>
                                          <p:spTgt spid="16"/>
                                        </p:tgtEl>
                                        <p:attrNameLst>
                                          <p:attrName>ppt_x</p:attrName>
                                        </p:attrNameLst>
                                      </p:cBhvr>
                                      <p:tavLst>
                                        <p:tav tm="0">
                                          <p:val>
                                            <p:strVal val="0-#ppt_w/2"/>
                                          </p:val>
                                        </p:tav>
                                        <p:tav tm="100000">
                                          <p:val>
                                            <p:strVal val="#ppt_x"/>
                                          </p:val>
                                        </p:tav>
                                      </p:tavLst>
                                    </p:anim>
                                    <p:anim calcmode="lin" valueType="num">
                                      <p:cBhvr additive="base">
                                        <p:cTn id="28"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2"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0-#ppt_w/2"/>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par>
                                <p:cTn id="35" presetID="2" presetClass="entr" presetSubtype="12"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1000" fill="hold"/>
                                        <p:tgtEl>
                                          <p:spTgt spid="17"/>
                                        </p:tgtEl>
                                        <p:attrNameLst>
                                          <p:attrName>ppt_x</p:attrName>
                                        </p:attrNameLst>
                                      </p:cBhvr>
                                      <p:tavLst>
                                        <p:tav tm="0">
                                          <p:val>
                                            <p:strVal val="0-#ppt_w/2"/>
                                          </p:val>
                                        </p:tav>
                                        <p:tav tm="100000">
                                          <p:val>
                                            <p:strVal val="#ppt_x"/>
                                          </p:val>
                                        </p:tav>
                                      </p:tavLst>
                                    </p:anim>
                                    <p:anim calcmode="lin" valueType="num">
                                      <p:cBhvr additive="base">
                                        <p:cTn id="38"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par>
                                <p:cTn id="49" presetID="2" presetClass="entr" presetSubtype="6"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1000" fill="hold"/>
                                        <p:tgtEl>
                                          <p:spTgt spid="18"/>
                                        </p:tgtEl>
                                        <p:attrNameLst>
                                          <p:attrName>ppt_x</p:attrName>
                                        </p:attrNameLst>
                                      </p:cBhvr>
                                      <p:tavLst>
                                        <p:tav tm="0">
                                          <p:val>
                                            <p:strVal val="1+#ppt_w/2"/>
                                          </p:val>
                                        </p:tav>
                                        <p:tav tm="100000">
                                          <p:val>
                                            <p:strVal val="#ppt_x"/>
                                          </p:val>
                                        </p:tav>
                                      </p:tavLst>
                                    </p:anim>
                                    <p:anim calcmode="lin" valueType="num">
                                      <p:cBhvr additive="base">
                                        <p:cTn id="52"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6"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additive="base">
                                        <p:cTn id="57" dur="1000" fill="hold"/>
                                        <p:tgtEl>
                                          <p:spTgt spid="5"/>
                                        </p:tgtEl>
                                        <p:attrNameLst>
                                          <p:attrName>ppt_x</p:attrName>
                                        </p:attrNameLst>
                                      </p:cBhvr>
                                      <p:tavLst>
                                        <p:tav tm="0">
                                          <p:val>
                                            <p:strVal val="1+#ppt_w/2"/>
                                          </p:val>
                                        </p:tav>
                                        <p:tav tm="100000">
                                          <p:val>
                                            <p:strVal val="#ppt_x"/>
                                          </p:val>
                                        </p:tav>
                                      </p:tavLst>
                                    </p:anim>
                                    <p:anim calcmode="lin" valueType="num">
                                      <p:cBhvr additive="base">
                                        <p:cTn id="58" dur="1000" fill="hold"/>
                                        <p:tgtEl>
                                          <p:spTgt spid="5"/>
                                        </p:tgtEl>
                                        <p:attrNameLst>
                                          <p:attrName>ppt_y</p:attrName>
                                        </p:attrNameLst>
                                      </p:cBhvr>
                                      <p:tavLst>
                                        <p:tav tm="0">
                                          <p:val>
                                            <p:strVal val="1+#ppt_h/2"/>
                                          </p:val>
                                        </p:tav>
                                        <p:tav tm="100000">
                                          <p:val>
                                            <p:strVal val="#ppt_y"/>
                                          </p:val>
                                        </p:tav>
                                      </p:tavLst>
                                    </p:anim>
                                  </p:childTnLst>
                                </p:cTn>
                              </p:par>
                              <p:par>
                                <p:cTn id="59" presetID="2" presetClass="entr" presetSubtype="6"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1000" fill="hold"/>
                                        <p:tgtEl>
                                          <p:spTgt spid="20"/>
                                        </p:tgtEl>
                                        <p:attrNameLst>
                                          <p:attrName>ppt_x</p:attrName>
                                        </p:attrNameLst>
                                      </p:cBhvr>
                                      <p:tavLst>
                                        <p:tav tm="0">
                                          <p:val>
                                            <p:strVal val="1+#ppt_w/2"/>
                                          </p:val>
                                        </p:tav>
                                        <p:tav tm="100000">
                                          <p:val>
                                            <p:strVal val="#ppt_x"/>
                                          </p:val>
                                        </p:tav>
                                      </p:tavLst>
                                    </p:anim>
                                    <p:anim calcmode="lin" valueType="num">
                                      <p:cBhvr additive="base">
                                        <p:cTn id="62"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additive="base">
                                        <p:cTn id="67" dur="1000" fill="hold"/>
                                        <p:tgtEl>
                                          <p:spTgt spid="8"/>
                                        </p:tgtEl>
                                        <p:attrNameLst>
                                          <p:attrName>ppt_x</p:attrName>
                                        </p:attrNameLst>
                                      </p:cBhvr>
                                      <p:tavLst>
                                        <p:tav tm="0">
                                          <p:val>
                                            <p:strVal val="1+#ppt_w/2"/>
                                          </p:val>
                                        </p:tav>
                                        <p:tav tm="100000">
                                          <p:val>
                                            <p:strVal val="#ppt_x"/>
                                          </p:val>
                                        </p:tav>
                                      </p:tavLst>
                                    </p:anim>
                                    <p:anim calcmode="lin" valueType="num">
                                      <p:cBhvr additive="base">
                                        <p:cTn id="68" dur="1000" fill="hold"/>
                                        <p:tgtEl>
                                          <p:spTgt spid="8"/>
                                        </p:tgtEl>
                                        <p:attrNameLst>
                                          <p:attrName>ppt_y</p:attrName>
                                        </p:attrNameLst>
                                      </p:cBhvr>
                                      <p:tavLst>
                                        <p:tav tm="0">
                                          <p:val>
                                            <p:strVal val="1+#ppt_h/2"/>
                                          </p:val>
                                        </p:tav>
                                        <p:tav tm="100000">
                                          <p:val>
                                            <p:strVal val="#ppt_y"/>
                                          </p:val>
                                        </p:tav>
                                      </p:tavLst>
                                    </p:anim>
                                  </p:childTnLst>
                                </p:cTn>
                              </p:par>
                              <p:par>
                                <p:cTn id="69" presetID="2" presetClass="entr" presetSubtype="6"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1000" fill="hold"/>
                                        <p:tgtEl>
                                          <p:spTgt spid="21"/>
                                        </p:tgtEl>
                                        <p:attrNameLst>
                                          <p:attrName>ppt_x</p:attrName>
                                        </p:attrNameLst>
                                      </p:cBhvr>
                                      <p:tavLst>
                                        <p:tav tm="0">
                                          <p:val>
                                            <p:strVal val="1+#ppt_w/2"/>
                                          </p:val>
                                        </p:tav>
                                        <p:tav tm="100000">
                                          <p:val>
                                            <p:strVal val="#ppt_x"/>
                                          </p:val>
                                        </p:tav>
                                      </p:tavLst>
                                    </p:anim>
                                    <p:anim calcmode="lin" valueType="num">
                                      <p:cBhvr additive="base">
                                        <p:cTn id="72"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6"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additive="base">
                                        <p:cTn id="77" dur="500" fill="hold"/>
                                        <p:tgtEl>
                                          <p:spTgt spid="15"/>
                                        </p:tgtEl>
                                        <p:attrNameLst>
                                          <p:attrName>ppt_x</p:attrName>
                                        </p:attrNameLst>
                                      </p:cBhvr>
                                      <p:tavLst>
                                        <p:tav tm="0">
                                          <p:val>
                                            <p:strVal val="1+#ppt_w/2"/>
                                          </p:val>
                                        </p:tav>
                                        <p:tav tm="100000">
                                          <p:val>
                                            <p:strVal val="#ppt_x"/>
                                          </p:val>
                                        </p:tav>
                                      </p:tavLst>
                                    </p:anim>
                                    <p:anim calcmode="lin" valueType="num">
                                      <p:cBhvr additive="base">
                                        <p:cTn id="78" dur="500" fill="hold"/>
                                        <p:tgtEl>
                                          <p:spTgt spid="15"/>
                                        </p:tgtEl>
                                        <p:attrNameLst>
                                          <p:attrName>ppt_y</p:attrName>
                                        </p:attrNameLst>
                                      </p:cBhvr>
                                      <p:tavLst>
                                        <p:tav tm="0">
                                          <p:val>
                                            <p:strVal val="1+#ppt_h/2"/>
                                          </p:val>
                                        </p:tav>
                                        <p:tav tm="100000">
                                          <p:val>
                                            <p:strVal val="#ppt_y"/>
                                          </p:val>
                                        </p:tav>
                                      </p:tavLst>
                                    </p:anim>
                                  </p:childTnLst>
                                </p:cTn>
                              </p:par>
                            </p:childTnLst>
                          </p:cTn>
                        </p:par>
                        <p:par>
                          <p:cTn id="79" fill="hold">
                            <p:stCondLst>
                              <p:cond delay="500"/>
                            </p:stCondLst>
                            <p:childTnLst>
                              <p:par>
                                <p:cTn id="80" presetID="10" presetClass="entr" presetSubtype="0" fill="hold" nodeType="afterEffect">
                                  <p:stCondLst>
                                    <p:cond delay="0"/>
                                  </p:stCondLst>
                                  <p:childTnLst>
                                    <p:set>
                                      <p:cBhvr>
                                        <p:cTn id="81" dur="1" fill="hold">
                                          <p:stCondLst>
                                            <p:cond delay="0"/>
                                          </p:stCondLst>
                                        </p:cTn>
                                        <p:tgtEl>
                                          <p:spTgt spid="1026"/>
                                        </p:tgtEl>
                                        <p:attrNameLst>
                                          <p:attrName>style.visibility</p:attrName>
                                        </p:attrNameLst>
                                      </p:cBhvr>
                                      <p:to>
                                        <p:strVal val="visible"/>
                                      </p:to>
                                    </p:set>
                                    <p:animEffect transition="in" filter="fade">
                                      <p:cBhvr>
                                        <p:cTn id="8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7" grpId="0" animBg="1"/>
      <p:bldP spid="8" grpId="0" animBg="1"/>
      <p:bldP spid="10" grpId="0" animBg="1"/>
      <p:bldP spid="12" grpId="0" animBg="1"/>
      <p:bldP spid="15" grpId="0" animBg="1"/>
      <p:bldP spid="13" grpId="0"/>
      <p:bldP spid="14" grpId="0"/>
      <p:bldP spid="16" grpId="0"/>
      <p:bldP spid="17" grpId="0"/>
      <p:bldP spid="18" grpId="0"/>
      <p:bldP spid="20" grpId="0"/>
      <p:bldP spid="21" grpId="0"/>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Users\ray\Documents\ARayFolders\ABibleStudies\ClipArt\BIBLSTRY\NWTSTMNT\TRIALDTH\NCRSO012.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6000" contrast="-26000"/>
                    </a14:imgEffect>
                  </a14:imgLayer>
                </a14:imgProps>
              </a:ext>
              <a:ext uri="{28A0092B-C50C-407E-A947-70E740481C1C}">
                <a14:useLocalDpi xmlns:a14="http://schemas.microsoft.com/office/drawing/2010/main" val="0"/>
              </a:ext>
            </a:extLst>
          </a:blip>
          <a:srcRect l="18378" b="28000"/>
          <a:stretch/>
        </p:blipFill>
        <p:spPr bwMode="auto">
          <a:xfrm>
            <a:off x="2489200" y="1117600"/>
            <a:ext cx="3835400" cy="43434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93700" y="381000"/>
            <a:ext cx="8343900" cy="6124754"/>
          </a:xfrm>
          <a:prstGeom prst="rect">
            <a:avLst/>
          </a:prstGeom>
          <a:noFill/>
        </p:spPr>
        <p:txBody>
          <a:bodyPr wrap="square" rtlCol="0">
            <a:spAutoFit/>
          </a:bodyPr>
          <a:lstStyle/>
          <a:p>
            <a:r>
              <a:rPr lang="en-US" sz="2800" b="1" dirty="0">
                <a:effectLst>
                  <a:glow rad="228600">
                    <a:schemeClr val="bg1">
                      <a:alpha val="40000"/>
                    </a:schemeClr>
                  </a:glow>
                </a:effectLst>
              </a:rPr>
              <a:t>Luke 24:44-47</a:t>
            </a:r>
          </a:p>
          <a:p>
            <a:r>
              <a:rPr lang="en-US" sz="2800" b="1" i="1" dirty="0">
                <a:effectLst>
                  <a:glow rad="228600">
                    <a:schemeClr val="bg1">
                      <a:alpha val="40000"/>
                    </a:schemeClr>
                  </a:glow>
                </a:effectLst>
                <a:latin typeface="Calibri" pitchFamily="34" charset="0"/>
                <a:cs typeface="Calibri" pitchFamily="34" charset="0"/>
              </a:rPr>
              <a:t>“Then He said to them, "These are the words which I spoke to you while I was still with you, that all things must be fulfilled which were written in the Law of Moses and the Prophets and the Psalms concerning Me." </a:t>
            </a:r>
          </a:p>
          <a:p>
            <a:r>
              <a:rPr lang="en-US" sz="2800" b="1" i="1" dirty="0">
                <a:effectLst>
                  <a:glow rad="228600">
                    <a:schemeClr val="bg1">
                      <a:alpha val="40000"/>
                    </a:schemeClr>
                  </a:glow>
                </a:effectLst>
                <a:latin typeface="Calibri" pitchFamily="34" charset="0"/>
                <a:cs typeface="Calibri" pitchFamily="34" charset="0"/>
              </a:rPr>
              <a:t>And He opened their understanding, that they might comprehend the Scriptures. </a:t>
            </a:r>
          </a:p>
          <a:p>
            <a:r>
              <a:rPr lang="en-US" sz="2800" b="1" i="1" dirty="0">
                <a:effectLst>
                  <a:glow rad="228600">
                    <a:schemeClr val="bg1">
                      <a:alpha val="40000"/>
                    </a:schemeClr>
                  </a:glow>
                </a:effectLst>
                <a:latin typeface="Calibri" pitchFamily="34" charset="0"/>
                <a:cs typeface="Calibri" pitchFamily="34" charset="0"/>
              </a:rPr>
              <a:t>Then He said to them, "Thus it is written, and thus it was necessary for the Christ to suffer and to rise from the dead the third day, </a:t>
            </a:r>
          </a:p>
          <a:p>
            <a:r>
              <a:rPr lang="en-US" sz="2800" b="1" i="1" dirty="0">
                <a:effectLst>
                  <a:glow rad="228600">
                    <a:schemeClr val="bg1">
                      <a:alpha val="40000"/>
                    </a:schemeClr>
                  </a:glow>
                </a:effectLst>
                <a:latin typeface="Calibri" pitchFamily="34" charset="0"/>
                <a:cs typeface="Calibri" pitchFamily="34" charset="0"/>
              </a:rPr>
              <a:t>and that repentance and remission of sins should be preached in His name to all nations, beginning at Jerusalem.” </a:t>
            </a:r>
          </a:p>
        </p:txBody>
      </p:sp>
    </p:spTree>
    <p:extLst>
      <p:ext uri="{BB962C8B-B14F-4D97-AF65-F5344CB8AC3E}">
        <p14:creationId xmlns:p14="http://schemas.microsoft.com/office/powerpoint/2010/main" val="226251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Users\ray\Documents\ARayFolders\ABibleStudies\ClipArt\BIBLSTRY\NWTSTMNT\TRIALDTH\NCRSO012.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6000" contrast="-26000"/>
                    </a14:imgEffect>
                  </a14:imgLayer>
                </a14:imgProps>
              </a:ext>
              <a:ext uri="{28A0092B-C50C-407E-A947-70E740481C1C}">
                <a14:useLocalDpi xmlns:a14="http://schemas.microsoft.com/office/drawing/2010/main" val="0"/>
              </a:ext>
            </a:extLst>
          </a:blip>
          <a:srcRect l="18378" b="28000"/>
          <a:stretch/>
        </p:blipFill>
        <p:spPr bwMode="auto">
          <a:xfrm>
            <a:off x="2489200" y="1117600"/>
            <a:ext cx="3835400" cy="43434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30200" y="289659"/>
            <a:ext cx="8674100" cy="6278642"/>
          </a:xfrm>
          <a:prstGeom prst="rect">
            <a:avLst/>
          </a:prstGeom>
          <a:noFill/>
        </p:spPr>
        <p:txBody>
          <a:bodyPr wrap="square" rtlCol="0">
            <a:spAutoFit/>
          </a:bodyPr>
          <a:lstStyle/>
          <a:p>
            <a:r>
              <a:rPr lang="en-US" sz="2800" b="1" dirty="0">
                <a:effectLst>
                  <a:glow rad="228600">
                    <a:schemeClr val="bg1">
                      <a:alpha val="40000"/>
                    </a:schemeClr>
                  </a:glow>
                </a:effectLst>
              </a:rPr>
              <a:t>Act 2:22-24</a:t>
            </a:r>
          </a:p>
          <a:p>
            <a:r>
              <a:rPr lang="en-US" sz="2800" b="1" i="1" dirty="0">
                <a:effectLst>
                  <a:glow rad="228600">
                    <a:schemeClr val="bg1">
                      <a:alpha val="40000"/>
                    </a:schemeClr>
                  </a:glow>
                </a:effectLst>
                <a:latin typeface="Calibri" pitchFamily="34" charset="0"/>
                <a:cs typeface="Calibri" pitchFamily="34" charset="0"/>
              </a:rPr>
              <a:t>"Men of Israel, hear these words: Jesus of Nazareth, a Man attested by God to you by miracles, wonders, and signs which God did through Him in your midst, as you yourselves also know—</a:t>
            </a:r>
          </a:p>
          <a:p>
            <a:r>
              <a:rPr lang="en-US" sz="2800" b="1" i="1" dirty="0">
                <a:effectLst>
                  <a:glow rad="228600">
                    <a:schemeClr val="bg1">
                      <a:alpha val="40000"/>
                    </a:schemeClr>
                  </a:glow>
                </a:effectLst>
                <a:latin typeface="Calibri" pitchFamily="34" charset="0"/>
                <a:cs typeface="Calibri" pitchFamily="34" charset="0"/>
              </a:rPr>
              <a:t>Him, being delivered by the determined purpose and foreknowledge of God, you have taken by lawless hands, have crucified, and put to death; whom God raised up, having loosed the pains of death, because it was not possible that He should be held by it.”</a:t>
            </a:r>
          </a:p>
          <a:p>
            <a:endParaRPr lang="en-US" sz="1200" b="1" dirty="0">
              <a:effectLst>
                <a:glow rad="228600">
                  <a:schemeClr val="bg1">
                    <a:alpha val="40000"/>
                  </a:schemeClr>
                </a:glow>
              </a:effectLst>
            </a:endParaRPr>
          </a:p>
          <a:p>
            <a:r>
              <a:rPr lang="en-US" sz="2800" b="1" dirty="0">
                <a:effectLst>
                  <a:glow rad="228600">
                    <a:schemeClr val="bg1">
                      <a:alpha val="40000"/>
                    </a:schemeClr>
                  </a:glow>
                </a:effectLst>
              </a:rPr>
              <a:t>Act 2:36 </a:t>
            </a:r>
          </a:p>
          <a:p>
            <a:r>
              <a:rPr lang="en-US" sz="2800" b="1" i="1" dirty="0">
                <a:effectLst>
                  <a:glow rad="228600">
                    <a:schemeClr val="bg1">
                      <a:alpha val="40000"/>
                    </a:schemeClr>
                  </a:glow>
                </a:effectLst>
                <a:latin typeface="Calibri" pitchFamily="34" charset="0"/>
                <a:cs typeface="Calibri" pitchFamily="34" charset="0"/>
              </a:rPr>
              <a:t>"Therefore let all the house of Israel know assuredly that God has made this Jesus, whom you crucified, both Lord and Christ." </a:t>
            </a:r>
          </a:p>
        </p:txBody>
      </p:sp>
    </p:spTree>
    <p:extLst>
      <p:ext uri="{BB962C8B-B14F-4D97-AF65-F5344CB8AC3E}">
        <p14:creationId xmlns:p14="http://schemas.microsoft.com/office/powerpoint/2010/main" val="17875108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406400" y="355600"/>
            <a:ext cx="8585200" cy="6124754"/>
          </a:xfrm>
          <a:prstGeom prst="rect">
            <a:avLst/>
          </a:prstGeom>
          <a:noFill/>
        </p:spPr>
        <p:txBody>
          <a:bodyPr wrap="square" rtlCol="0">
            <a:spAutoFit/>
          </a:bodyPr>
          <a:lstStyle/>
          <a:p>
            <a:r>
              <a:rPr lang="en-US" sz="2800" b="1" dirty="0">
                <a:solidFill>
                  <a:srgbClr val="000000"/>
                </a:solidFill>
                <a:ea typeface="Times New Roman"/>
                <a:cs typeface="Times New Roman"/>
              </a:rPr>
              <a:t>1. Betrayed by a friend (Psalm 41:9; Matthew 10:4)</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2. Sold for 30 pieces of silver (Zechariah 11:12; Matthew 26:15)</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3. Forsaken by His disciples (Zechariah 13:7; Mark 14:50)</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6. Accused by false witnesses (Psalm 35:11; Matthew 26:59-61)</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7. Mute before accusers (Isaiah 53:7; Matthew 27:12-19)</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8. Wounded and bruised (Isaiah 53:5; Matthew 27:26)</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9. Smitten and spit upon (Isaiah 50:6; Micah 5:1; Matthew 26:67)</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10. Mocked (Psalm 22:7,8; Matthew 27:31)</a:t>
            </a:r>
            <a:endParaRPr lang="en-US" sz="2800" dirty="0">
              <a:solidFill>
                <a:srgbClr val="000000"/>
              </a:solidFill>
              <a:effectLst/>
              <a:ea typeface="Times New Roman"/>
              <a:cs typeface="Times New Roman"/>
            </a:endParaRPr>
          </a:p>
        </p:txBody>
      </p:sp>
    </p:spTree>
    <p:extLst>
      <p:ext uri="{BB962C8B-B14F-4D97-AF65-F5344CB8AC3E}">
        <p14:creationId xmlns:p14="http://schemas.microsoft.com/office/powerpoint/2010/main" val="31763723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406400" y="355600"/>
            <a:ext cx="8585200" cy="5693866"/>
          </a:xfrm>
          <a:prstGeom prst="rect">
            <a:avLst/>
          </a:prstGeom>
          <a:noFill/>
        </p:spPr>
        <p:txBody>
          <a:bodyPr wrap="square" rtlCol="0">
            <a:spAutoFit/>
          </a:bodyPr>
          <a:lstStyle/>
          <a:p>
            <a:r>
              <a:rPr lang="en-US" sz="2800" b="1" dirty="0">
                <a:solidFill>
                  <a:srgbClr val="000000"/>
                </a:solidFill>
                <a:ea typeface="Times New Roman"/>
                <a:cs typeface="Times New Roman"/>
              </a:rPr>
              <a:t>11. Hands and feet pierced (Psalm 22:16; Luke 23:33)</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13. Crucified with thieves (Isaiah 53:12; Matthew 27:38)</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14. Made intercession for His persecutors (Isaiah 53:12; Luke 23:34)</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15. Garments parted and lots cast (Psalm 22:18; John 19:23,24)</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16. Suffered thirst (Psalm 69:21; John 19:28)</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17. Gall and vinegar offered Him (Psalm 69:21; Matthew 27:34)</a:t>
            </a:r>
            <a:br>
              <a:rPr lang="en-US" sz="2800" dirty="0">
                <a:solidFill>
                  <a:srgbClr val="000000"/>
                </a:solidFill>
                <a:ea typeface="Times New Roman"/>
                <a:cs typeface="Times New Roman"/>
              </a:rPr>
            </a:br>
            <a:r>
              <a:rPr lang="en-US" sz="2800" dirty="0">
                <a:solidFill>
                  <a:srgbClr val="000000"/>
                </a:solidFill>
                <a:ea typeface="Times New Roman"/>
                <a:cs typeface="Times New Roman"/>
              </a:rPr>
              <a:t>18</a:t>
            </a:r>
            <a:r>
              <a:rPr lang="en-US" sz="2800" b="1" dirty="0">
                <a:solidFill>
                  <a:srgbClr val="000000"/>
                </a:solidFill>
                <a:ea typeface="Times New Roman"/>
                <a:cs typeface="Times New Roman"/>
              </a:rPr>
              <a:t>.</a:t>
            </a:r>
            <a:r>
              <a:rPr lang="en-US" sz="2800" b="1" dirty="0">
                <a:solidFill>
                  <a:srgbClr val="000000"/>
                </a:solidFill>
                <a:ea typeface="Times New Roman"/>
              </a:rPr>
              <a:t> Committed Himself to God (Psalm 31:5; Luke 23:46)</a:t>
            </a:r>
            <a:br>
              <a:rPr lang="en-US" sz="2800" b="1" dirty="0">
                <a:solidFill>
                  <a:srgbClr val="000000"/>
                </a:solidFill>
                <a:ea typeface="Times New Roman"/>
              </a:rPr>
            </a:br>
            <a:r>
              <a:rPr lang="en-US" sz="2800" b="1" dirty="0">
                <a:solidFill>
                  <a:srgbClr val="000000"/>
                </a:solidFill>
                <a:ea typeface="Times New Roman"/>
              </a:rPr>
              <a:t>19. </a:t>
            </a:r>
            <a:r>
              <a:rPr lang="en-US" sz="2800" b="1" dirty="0">
                <a:solidFill>
                  <a:srgbClr val="000000"/>
                </a:solidFill>
                <a:ea typeface="Times New Roman"/>
                <a:cs typeface="Times New Roman"/>
              </a:rPr>
              <a:t>His bones not broken (Psalm 34:20; John 19:33)</a:t>
            </a:r>
          </a:p>
        </p:txBody>
      </p:sp>
    </p:spTree>
    <p:extLst>
      <p:ext uri="{BB962C8B-B14F-4D97-AF65-F5344CB8AC3E}">
        <p14:creationId xmlns:p14="http://schemas.microsoft.com/office/powerpoint/2010/main" val="30013643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406400" y="355600"/>
            <a:ext cx="8585200" cy="3970318"/>
          </a:xfrm>
          <a:prstGeom prst="rect">
            <a:avLst/>
          </a:prstGeom>
          <a:noFill/>
        </p:spPr>
        <p:txBody>
          <a:bodyPr wrap="square" rtlCol="0">
            <a:spAutoFit/>
          </a:bodyPr>
          <a:lstStyle/>
          <a:p>
            <a:r>
              <a:rPr lang="en-US" sz="2800" b="1" dirty="0">
                <a:solidFill>
                  <a:srgbClr val="000000"/>
                </a:solidFill>
                <a:ea typeface="Times New Roman"/>
                <a:cs typeface="Times New Roman"/>
              </a:rPr>
              <a:t>20. His heart broken (Psalm 22:14; John 19:34) The blood and water which came from Jesus' pierced side are evidences that the heart had literally burst.</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21. His side pierced (Zechariah 12:10; John 19:34)</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22. Darkness over the land (Amos 8:9; Matthew 27:45)</a:t>
            </a:r>
            <a:br>
              <a:rPr lang="en-US" sz="2800" b="1" dirty="0">
                <a:solidFill>
                  <a:srgbClr val="000000"/>
                </a:solidFill>
                <a:ea typeface="Times New Roman"/>
                <a:cs typeface="Times New Roman"/>
              </a:rPr>
            </a:br>
            <a:r>
              <a:rPr lang="en-US" sz="2800" b="1" dirty="0">
                <a:solidFill>
                  <a:srgbClr val="000000"/>
                </a:solidFill>
                <a:ea typeface="Times New Roman"/>
                <a:cs typeface="Times New Roman"/>
              </a:rPr>
              <a:t>29. Buried in a rich man's tomb (Isaiah 53:9; Matthew 27:57-60)</a:t>
            </a:r>
          </a:p>
        </p:txBody>
      </p:sp>
    </p:spTree>
    <p:extLst>
      <p:ext uri="{BB962C8B-B14F-4D97-AF65-F5344CB8AC3E}">
        <p14:creationId xmlns:p14="http://schemas.microsoft.com/office/powerpoint/2010/main" val="3602135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Freeform 8"/>
          <p:cNvSpPr/>
          <p:nvPr/>
        </p:nvSpPr>
        <p:spPr>
          <a:xfrm>
            <a:off x="3403600" y="1955800"/>
            <a:ext cx="3175000" cy="2730500"/>
          </a:xfrm>
          <a:custGeom>
            <a:avLst/>
            <a:gdLst>
              <a:gd name="connsiteX0" fmla="*/ 3200400 w 3200400"/>
              <a:gd name="connsiteY0" fmla="*/ 228600 h 2565400"/>
              <a:gd name="connsiteX1" fmla="*/ 1816100 w 3200400"/>
              <a:gd name="connsiteY1" fmla="*/ 0 h 2565400"/>
              <a:gd name="connsiteX2" fmla="*/ 1816100 w 3200400"/>
              <a:gd name="connsiteY2" fmla="*/ 0 h 2565400"/>
              <a:gd name="connsiteX3" fmla="*/ 952500 w 3200400"/>
              <a:gd name="connsiteY3" fmla="*/ 381000 h 2565400"/>
              <a:gd name="connsiteX4" fmla="*/ 0 w 3200400"/>
              <a:gd name="connsiteY4" fmla="*/ 2565400 h 2565400"/>
              <a:gd name="connsiteX5" fmla="*/ 0 w 3200400"/>
              <a:gd name="connsiteY5" fmla="*/ 2565400 h 256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400" h="2565400">
                <a:moveTo>
                  <a:pt x="3200400" y="228600"/>
                </a:moveTo>
                <a:lnTo>
                  <a:pt x="1816100" y="0"/>
                </a:lnTo>
                <a:lnTo>
                  <a:pt x="1816100" y="0"/>
                </a:lnTo>
                <a:cubicBezTo>
                  <a:pt x="1672167" y="63500"/>
                  <a:pt x="1255183" y="-46567"/>
                  <a:pt x="952500" y="381000"/>
                </a:cubicBezTo>
                <a:cubicBezTo>
                  <a:pt x="649817" y="808567"/>
                  <a:pt x="0" y="2565400"/>
                  <a:pt x="0" y="2565400"/>
                </a:cubicBezTo>
                <a:lnTo>
                  <a:pt x="0" y="2565400"/>
                </a:lnTo>
              </a:path>
            </a:pathLst>
          </a:custGeom>
          <a:no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8751558">
            <a:off x="3028008" y="3485918"/>
            <a:ext cx="1964440" cy="578284"/>
          </a:xfrm>
          <a:custGeom>
            <a:avLst/>
            <a:gdLst>
              <a:gd name="connsiteX0" fmla="*/ 3200400 w 3200400"/>
              <a:gd name="connsiteY0" fmla="*/ 228600 h 2565400"/>
              <a:gd name="connsiteX1" fmla="*/ 1816100 w 3200400"/>
              <a:gd name="connsiteY1" fmla="*/ 0 h 2565400"/>
              <a:gd name="connsiteX2" fmla="*/ 1816100 w 3200400"/>
              <a:gd name="connsiteY2" fmla="*/ 0 h 2565400"/>
              <a:gd name="connsiteX3" fmla="*/ 952500 w 3200400"/>
              <a:gd name="connsiteY3" fmla="*/ 381000 h 2565400"/>
              <a:gd name="connsiteX4" fmla="*/ 0 w 3200400"/>
              <a:gd name="connsiteY4" fmla="*/ 2565400 h 2565400"/>
              <a:gd name="connsiteX5" fmla="*/ 0 w 3200400"/>
              <a:gd name="connsiteY5" fmla="*/ 2565400 h 256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400" h="2565400">
                <a:moveTo>
                  <a:pt x="3200400" y="228600"/>
                </a:moveTo>
                <a:lnTo>
                  <a:pt x="1816100" y="0"/>
                </a:lnTo>
                <a:lnTo>
                  <a:pt x="1816100" y="0"/>
                </a:lnTo>
                <a:cubicBezTo>
                  <a:pt x="1672167" y="63500"/>
                  <a:pt x="1255183" y="-46567"/>
                  <a:pt x="952500" y="381000"/>
                </a:cubicBezTo>
                <a:cubicBezTo>
                  <a:pt x="649817" y="808567"/>
                  <a:pt x="0" y="2565400"/>
                  <a:pt x="0" y="2565400"/>
                </a:cubicBezTo>
                <a:lnTo>
                  <a:pt x="0" y="2565400"/>
                </a:lnTo>
              </a:path>
            </a:pathLst>
          </a:custGeom>
          <a:noFill/>
          <a:ln>
            <a:solidFill>
              <a:srgbClr val="FF0000"/>
            </a:solidFill>
            <a:tailEnd type="stealth" w="lg" len="lg"/>
          </a:ln>
          <a:scene3d>
            <a:camera prst="orthographicFront">
              <a:rot lat="0" lon="0" rev="212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235418" y="2044700"/>
            <a:ext cx="514382" cy="1003300"/>
          </a:xfrm>
          <a:custGeom>
            <a:avLst/>
            <a:gdLst>
              <a:gd name="connsiteX0" fmla="*/ 514382 w 514382"/>
              <a:gd name="connsiteY0" fmla="*/ 1003300 h 1003300"/>
              <a:gd name="connsiteX1" fmla="*/ 57182 w 514382"/>
              <a:gd name="connsiteY1" fmla="*/ 749300 h 1003300"/>
              <a:gd name="connsiteX2" fmla="*/ 57182 w 514382"/>
              <a:gd name="connsiteY2" fmla="*/ 749300 h 1003300"/>
              <a:gd name="connsiteX3" fmla="*/ 6382 w 514382"/>
              <a:gd name="connsiteY3" fmla="*/ 355600 h 1003300"/>
              <a:gd name="connsiteX4" fmla="*/ 222282 w 514382"/>
              <a:gd name="connsiteY4" fmla="*/ 0 h 1003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4382" h="1003300">
                <a:moveTo>
                  <a:pt x="514382" y="1003300"/>
                </a:moveTo>
                <a:lnTo>
                  <a:pt x="57182" y="749300"/>
                </a:lnTo>
                <a:lnTo>
                  <a:pt x="57182" y="749300"/>
                </a:lnTo>
                <a:cubicBezTo>
                  <a:pt x="48715" y="683683"/>
                  <a:pt x="-21135" y="480483"/>
                  <a:pt x="6382" y="355600"/>
                </a:cubicBezTo>
                <a:cubicBezTo>
                  <a:pt x="33899" y="230717"/>
                  <a:pt x="128090" y="115358"/>
                  <a:pt x="222282" y="0"/>
                </a:cubicBezTo>
              </a:path>
            </a:pathLst>
          </a:custGeom>
          <a:no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3251200" y="1943100"/>
            <a:ext cx="1181100" cy="1752600"/>
          </a:xfrm>
          <a:custGeom>
            <a:avLst/>
            <a:gdLst>
              <a:gd name="connsiteX0" fmla="*/ 1181100 w 1181100"/>
              <a:gd name="connsiteY0" fmla="*/ 0 h 1752600"/>
              <a:gd name="connsiteX1" fmla="*/ 558800 w 1181100"/>
              <a:gd name="connsiteY1" fmla="*/ 723900 h 1752600"/>
              <a:gd name="connsiteX2" fmla="*/ 241300 w 1181100"/>
              <a:gd name="connsiteY2" fmla="*/ 1117600 h 1752600"/>
              <a:gd name="connsiteX3" fmla="*/ 0 w 1181100"/>
              <a:gd name="connsiteY3" fmla="*/ 1752600 h 1752600"/>
            </a:gdLst>
            <a:ahLst/>
            <a:cxnLst>
              <a:cxn ang="0">
                <a:pos x="connsiteX0" y="connsiteY0"/>
              </a:cxn>
              <a:cxn ang="0">
                <a:pos x="connsiteX1" y="connsiteY1"/>
              </a:cxn>
              <a:cxn ang="0">
                <a:pos x="connsiteX2" y="connsiteY2"/>
              </a:cxn>
              <a:cxn ang="0">
                <a:pos x="connsiteX3" y="connsiteY3"/>
              </a:cxn>
            </a:cxnLst>
            <a:rect l="l" t="t" r="r" b="b"/>
            <a:pathLst>
              <a:path w="1181100" h="1752600">
                <a:moveTo>
                  <a:pt x="1181100" y="0"/>
                </a:moveTo>
                <a:lnTo>
                  <a:pt x="558800" y="723900"/>
                </a:lnTo>
                <a:cubicBezTo>
                  <a:pt x="402167" y="910167"/>
                  <a:pt x="334433" y="946150"/>
                  <a:pt x="241300" y="1117600"/>
                </a:cubicBezTo>
                <a:cubicBezTo>
                  <a:pt x="148167" y="1289050"/>
                  <a:pt x="74083" y="1520825"/>
                  <a:pt x="0" y="1752600"/>
                </a:cubicBezTo>
              </a:path>
            </a:pathLst>
          </a:custGeom>
          <a:no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rot="10800000">
            <a:off x="3251200" y="1930400"/>
            <a:ext cx="1181100" cy="1752600"/>
          </a:xfrm>
          <a:custGeom>
            <a:avLst/>
            <a:gdLst>
              <a:gd name="connsiteX0" fmla="*/ 1181100 w 1181100"/>
              <a:gd name="connsiteY0" fmla="*/ 0 h 1752600"/>
              <a:gd name="connsiteX1" fmla="*/ 558800 w 1181100"/>
              <a:gd name="connsiteY1" fmla="*/ 723900 h 1752600"/>
              <a:gd name="connsiteX2" fmla="*/ 241300 w 1181100"/>
              <a:gd name="connsiteY2" fmla="*/ 1117600 h 1752600"/>
              <a:gd name="connsiteX3" fmla="*/ 0 w 1181100"/>
              <a:gd name="connsiteY3" fmla="*/ 1752600 h 1752600"/>
            </a:gdLst>
            <a:ahLst/>
            <a:cxnLst>
              <a:cxn ang="0">
                <a:pos x="connsiteX0" y="connsiteY0"/>
              </a:cxn>
              <a:cxn ang="0">
                <a:pos x="connsiteX1" y="connsiteY1"/>
              </a:cxn>
              <a:cxn ang="0">
                <a:pos x="connsiteX2" y="connsiteY2"/>
              </a:cxn>
              <a:cxn ang="0">
                <a:pos x="connsiteX3" y="connsiteY3"/>
              </a:cxn>
            </a:cxnLst>
            <a:rect l="l" t="t" r="r" b="b"/>
            <a:pathLst>
              <a:path w="1181100" h="1752600">
                <a:moveTo>
                  <a:pt x="1181100" y="0"/>
                </a:moveTo>
                <a:lnTo>
                  <a:pt x="558800" y="723900"/>
                </a:lnTo>
                <a:cubicBezTo>
                  <a:pt x="402167" y="910167"/>
                  <a:pt x="334433" y="946150"/>
                  <a:pt x="241300" y="1117600"/>
                </a:cubicBezTo>
                <a:cubicBezTo>
                  <a:pt x="148167" y="1289050"/>
                  <a:pt x="74083" y="1520825"/>
                  <a:pt x="0" y="1752600"/>
                </a:cubicBezTo>
              </a:path>
            </a:pathLst>
          </a:custGeom>
          <a:no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416300" y="1905000"/>
            <a:ext cx="965200" cy="571500"/>
          </a:xfrm>
          <a:custGeom>
            <a:avLst/>
            <a:gdLst>
              <a:gd name="connsiteX0" fmla="*/ 965200 w 965200"/>
              <a:gd name="connsiteY0" fmla="*/ 0 h 571500"/>
              <a:gd name="connsiteX1" fmla="*/ 660400 w 965200"/>
              <a:gd name="connsiteY1" fmla="*/ 355600 h 571500"/>
              <a:gd name="connsiteX2" fmla="*/ 304800 w 965200"/>
              <a:gd name="connsiteY2" fmla="*/ 482600 h 571500"/>
              <a:gd name="connsiteX3" fmla="*/ 0 w 965200"/>
              <a:gd name="connsiteY3" fmla="*/ 571500 h 571500"/>
              <a:gd name="connsiteX4" fmla="*/ 0 w 965200"/>
              <a:gd name="connsiteY4" fmla="*/ 571500 h 5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5200" h="571500">
                <a:moveTo>
                  <a:pt x="965200" y="0"/>
                </a:moveTo>
                <a:cubicBezTo>
                  <a:pt x="867833" y="137583"/>
                  <a:pt x="770467" y="275167"/>
                  <a:pt x="660400" y="355600"/>
                </a:cubicBezTo>
                <a:cubicBezTo>
                  <a:pt x="550333" y="436033"/>
                  <a:pt x="414867" y="446617"/>
                  <a:pt x="304800" y="482600"/>
                </a:cubicBezTo>
                <a:cubicBezTo>
                  <a:pt x="194733" y="518583"/>
                  <a:pt x="0" y="571500"/>
                  <a:pt x="0" y="571500"/>
                </a:cubicBezTo>
                <a:lnTo>
                  <a:pt x="0" y="571500"/>
                </a:lnTo>
              </a:path>
            </a:pathLst>
          </a:custGeom>
          <a:noFill/>
          <a:ln>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V="1">
            <a:off x="2870200" y="5905500"/>
            <a:ext cx="2743200" cy="12700"/>
          </a:xfrm>
          <a:prstGeom prst="line">
            <a:avLst/>
          </a:prstGeom>
          <a:ln w="38100">
            <a:solidFill>
              <a:srgbClr val="8803BD"/>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49900" y="57912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82900" y="5803900"/>
            <a:ext cx="12700" cy="241300"/>
          </a:xfrm>
          <a:prstGeom prst="line">
            <a:avLst/>
          </a:prstGeom>
          <a:ln w="38100">
            <a:solidFill>
              <a:srgbClr val="8803BD"/>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57600" y="6007100"/>
            <a:ext cx="977900" cy="400110"/>
          </a:xfrm>
          <a:prstGeom prst="rect">
            <a:avLst/>
          </a:prstGeom>
          <a:noFill/>
          <a:ln w="15875">
            <a:solidFill>
              <a:srgbClr val="8803BD"/>
            </a:solidFill>
          </a:ln>
        </p:spPr>
        <p:txBody>
          <a:bodyPr wrap="square" rtlCol="0">
            <a:spAutoFit/>
          </a:bodyPr>
          <a:lstStyle/>
          <a:p>
            <a:r>
              <a:rPr lang="en-US" sz="2000" b="1" dirty="0">
                <a:solidFill>
                  <a:srgbClr val="8803BD"/>
                </a:solidFill>
                <a:latin typeface="Arial" pitchFamily="34" charset="0"/>
                <a:cs typeface="Arial" pitchFamily="34" charset="0"/>
              </a:rPr>
              <a:t>½ Mile</a:t>
            </a:r>
          </a:p>
        </p:txBody>
      </p:sp>
      <p:sp>
        <p:nvSpPr>
          <p:cNvPr id="2" name="Freeform 1"/>
          <p:cNvSpPr/>
          <p:nvPr/>
        </p:nvSpPr>
        <p:spPr>
          <a:xfrm>
            <a:off x="3302000" y="4411059"/>
            <a:ext cx="222504" cy="287941"/>
          </a:xfrm>
          <a:custGeom>
            <a:avLst/>
            <a:gdLst>
              <a:gd name="connsiteX0" fmla="*/ 139700 w 165100"/>
              <a:gd name="connsiteY0" fmla="*/ 241300 h 241300"/>
              <a:gd name="connsiteX1" fmla="*/ 165100 w 165100"/>
              <a:gd name="connsiteY1" fmla="*/ 76200 h 241300"/>
              <a:gd name="connsiteX2" fmla="*/ 165100 w 165100"/>
              <a:gd name="connsiteY2" fmla="*/ 76200 h 241300"/>
              <a:gd name="connsiteX3" fmla="*/ 0 w 165100"/>
              <a:gd name="connsiteY3" fmla="*/ 0 h 241300"/>
            </a:gdLst>
            <a:ahLst/>
            <a:cxnLst>
              <a:cxn ang="0">
                <a:pos x="connsiteX0" y="connsiteY0"/>
              </a:cxn>
              <a:cxn ang="0">
                <a:pos x="connsiteX1" y="connsiteY1"/>
              </a:cxn>
              <a:cxn ang="0">
                <a:pos x="connsiteX2" y="connsiteY2"/>
              </a:cxn>
              <a:cxn ang="0">
                <a:pos x="connsiteX3" y="connsiteY3"/>
              </a:cxn>
            </a:cxnLst>
            <a:rect l="l" t="t" r="r" b="b"/>
            <a:pathLst>
              <a:path w="165100" h="241300">
                <a:moveTo>
                  <a:pt x="139700" y="241300"/>
                </a:moveTo>
                <a:lnTo>
                  <a:pt x="165100" y="76200"/>
                </a:lnTo>
                <a:lnTo>
                  <a:pt x="165100" y="76200"/>
                </a:lnTo>
                <a:lnTo>
                  <a:pt x="0" y="0"/>
                </a:ln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402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right)">
                                      <p:cBhvr>
                                        <p:cTn id="13" dur="20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20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20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20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up)">
                                      <p:cBhvr>
                                        <p:cTn id="33" dur="20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down)">
                                      <p:cBhvr>
                                        <p:cTn id="38" dur="20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right)">
                                      <p:cBhvr>
                                        <p:cTn id="43"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P spid="14" grpId="0" animBg="1"/>
      <p:bldP spid="15" grpId="0" animBg="1"/>
      <p:bldP spid="17"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381000" y="1301180"/>
            <a:ext cx="8763000" cy="2400657"/>
          </a:xfrm>
          <a:prstGeom prst="rect">
            <a:avLst/>
          </a:prstGeom>
          <a:noFill/>
        </p:spPr>
        <p:txBody>
          <a:bodyPr wrap="square" rtlCol="0">
            <a:spAutoFit/>
          </a:bodyPr>
          <a:lstStyle/>
          <a:p>
            <a:r>
              <a:rPr lang="en-US" sz="3000" b="1" i="1" dirty="0">
                <a:latin typeface="Calibri" pitchFamily="34" charset="0"/>
                <a:cs typeface="Calibri" pitchFamily="34" charset="0"/>
              </a:rPr>
              <a:t> </a:t>
            </a:r>
            <a:r>
              <a:rPr lang="en-US" sz="2900" b="1" i="1" dirty="0">
                <a:latin typeface="Calibri" pitchFamily="34" charset="0"/>
                <a:cs typeface="Calibri" pitchFamily="34" charset="0"/>
              </a:rPr>
              <a:t>47 While he was still speaking, Judas came, one of the twelve, and with him a great crowd with swords and clubs, from the chief priests and the elders of the people.  48 </a:t>
            </a:r>
            <a:r>
              <a:rPr lang="en-US" sz="2900" b="1" i="1" dirty="0">
                <a:solidFill>
                  <a:srgbClr val="8803BD"/>
                </a:solidFill>
                <a:latin typeface="Calibri" pitchFamily="34" charset="0"/>
                <a:cs typeface="Calibri" pitchFamily="34" charset="0"/>
              </a:rPr>
              <a:t>Now the betrayer had given them a sign, saying, "The one I will kiss is the man; seize him.“</a:t>
            </a:r>
            <a:endParaRPr lang="en-US" sz="2900" b="1" dirty="0">
              <a:solidFill>
                <a:srgbClr val="8803BD"/>
              </a:solidFill>
              <a:effectLst>
                <a:outerShdw blurRad="38100" dist="38100" dir="2700000" algn="tl">
                  <a:srgbClr val="000000">
                    <a:alpha val="43137"/>
                  </a:srgbClr>
                </a:outerShdw>
              </a:effectLst>
            </a:endParaRPr>
          </a:p>
        </p:txBody>
      </p:sp>
      <p:sp>
        <p:nvSpPr>
          <p:cNvPr id="4" name="TextBox 3"/>
          <p:cNvSpPr txBox="1"/>
          <p:nvPr/>
        </p:nvSpPr>
        <p:spPr>
          <a:xfrm>
            <a:off x="323850" y="754506"/>
            <a:ext cx="8820150" cy="584775"/>
          </a:xfrm>
          <a:prstGeom prst="rect">
            <a:avLst/>
          </a:prstGeom>
          <a:noFill/>
        </p:spPr>
        <p:txBody>
          <a:bodyPr wrap="square" rtlCol="0">
            <a:spAutoFit/>
          </a:bodyPr>
          <a:lstStyle/>
          <a:p>
            <a:pPr lvl="0"/>
            <a:r>
              <a:rPr lang="en-US" sz="3200" b="1" u="sng" dirty="0">
                <a:solidFill>
                  <a:srgbClr val="FF0000"/>
                </a:solidFill>
              </a:rPr>
              <a:t>The Arrest</a:t>
            </a:r>
            <a:r>
              <a:rPr lang="en-US" sz="2800" b="1" dirty="0">
                <a:solidFill>
                  <a:srgbClr val="FF0000"/>
                </a:solidFill>
              </a:rPr>
              <a:t>  </a:t>
            </a:r>
            <a:r>
              <a:rPr lang="en-US" sz="2800" b="1" dirty="0">
                <a:solidFill>
                  <a:prstClr val="black"/>
                </a:solidFill>
              </a:rPr>
              <a:t>Mt 26:47-56</a:t>
            </a:r>
            <a:r>
              <a:rPr lang="en-US" sz="2800" dirty="0">
                <a:solidFill>
                  <a:prstClr val="black"/>
                </a:solidFill>
              </a:rPr>
              <a:t>  </a:t>
            </a:r>
            <a:r>
              <a:rPr lang="en-US" sz="2100" dirty="0">
                <a:solidFill>
                  <a:prstClr val="black"/>
                </a:solidFill>
              </a:rPr>
              <a:t>(</a:t>
            </a:r>
            <a:r>
              <a:rPr lang="en-US" sz="2100" b="1" dirty="0">
                <a:solidFill>
                  <a:prstClr val="black"/>
                </a:solidFill>
              </a:rPr>
              <a:t>Mk 14:43-54; </a:t>
            </a:r>
            <a:r>
              <a:rPr lang="en-US" sz="2100" b="1" dirty="0" err="1">
                <a:solidFill>
                  <a:prstClr val="black"/>
                </a:solidFill>
              </a:rPr>
              <a:t>Lk</a:t>
            </a:r>
            <a:r>
              <a:rPr lang="en-US" sz="2100" b="1" dirty="0">
                <a:solidFill>
                  <a:prstClr val="black"/>
                </a:solidFill>
              </a:rPr>
              <a:t> 22:47-54; </a:t>
            </a:r>
            <a:r>
              <a:rPr lang="en-US" sz="2100" b="1" dirty="0" err="1">
                <a:solidFill>
                  <a:prstClr val="black"/>
                </a:solidFill>
              </a:rPr>
              <a:t>Jn</a:t>
            </a:r>
            <a:r>
              <a:rPr lang="en-US" sz="2100" b="1" dirty="0">
                <a:solidFill>
                  <a:prstClr val="black"/>
                </a:solidFill>
              </a:rPr>
              <a:t> 18:2-12)</a:t>
            </a:r>
            <a:endParaRPr lang="en-US" sz="2100" dirty="0">
              <a:solidFill>
                <a:prstClr val="black"/>
              </a:solidFill>
            </a:endParaRPr>
          </a:p>
        </p:txBody>
      </p:sp>
      <p:sp>
        <p:nvSpPr>
          <p:cNvPr id="5" name="TextBox 4"/>
          <p:cNvSpPr txBox="1"/>
          <p:nvPr/>
        </p:nvSpPr>
        <p:spPr>
          <a:xfrm>
            <a:off x="381000" y="3534013"/>
            <a:ext cx="8763000" cy="3323987"/>
          </a:xfrm>
          <a:prstGeom prst="rect">
            <a:avLst/>
          </a:prstGeom>
          <a:noFill/>
        </p:spPr>
        <p:txBody>
          <a:bodyPr wrap="square" rtlCol="0">
            <a:spAutoFit/>
          </a:bodyPr>
          <a:lstStyle/>
          <a:p>
            <a:pPr lvl="0"/>
            <a:r>
              <a:rPr lang="en-US" sz="2900" b="1" i="1" dirty="0">
                <a:latin typeface="Calibri" pitchFamily="34" charset="0"/>
                <a:cs typeface="Calibri" pitchFamily="34" charset="0"/>
              </a:rPr>
              <a:t>49 </a:t>
            </a:r>
            <a:r>
              <a:rPr lang="en-US" sz="2900" b="1" i="1" dirty="0">
                <a:solidFill>
                  <a:srgbClr val="8803BD"/>
                </a:solidFill>
                <a:latin typeface="Calibri" pitchFamily="34" charset="0"/>
                <a:cs typeface="Calibri" pitchFamily="34" charset="0"/>
              </a:rPr>
              <a:t>And he came up to Jesus at once and said, “Greetings, Rabbi!" And he kissed him.  </a:t>
            </a:r>
            <a:r>
              <a:rPr lang="en-US" sz="2900" b="1" i="1" dirty="0">
                <a:solidFill>
                  <a:prstClr val="black"/>
                </a:solidFill>
                <a:latin typeface="Calibri" pitchFamily="34" charset="0"/>
                <a:cs typeface="Calibri" pitchFamily="34" charset="0"/>
              </a:rPr>
              <a:t>50 Jesus said to him, "Friend, do what you came to do." Then they came up and laid hands on Jesus and seized him.  51 And behold, one of those who were with Jesus stretched out his hand and drew his sword and </a:t>
            </a:r>
            <a:r>
              <a:rPr lang="en-US" sz="2900" b="1" i="1" dirty="0">
                <a:solidFill>
                  <a:srgbClr val="8803BD"/>
                </a:solidFill>
                <a:latin typeface="Calibri" pitchFamily="34" charset="0"/>
                <a:cs typeface="Calibri" pitchFamily="34" charset="0"/>
              </a:rPr>
              <a:t>struck the servant of the high priest and cut off his ear. </a:t>
            </a:r>
            <a:endParaRPr lang="en-US" sz="2900" b="1" dirty="0">
              <a:solidFill>
                <a:srgbClr val="8803B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831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323850" y="697924"/>
            <a:ext cx="8820150" cy="584775"/>
          </a:xfrm>
          <a:prstGeom prst="rect">
            <a:avLst/>
          </a:prstGeom>
          <a:noFill/>
        </p:spPr>
        <p:txBody>
          <a:bodyPr wrap="square" rtlCol="0">
            <a:spAutoFit/>
          </a:bodyPr>
          <a:lstStyle/>
          <a:p>
            <a:pPr lvl="0"/>
            <a:r>
              <a:rPr lang="en-US" sz="3200" b="1" u="sng" dirty="0">
                <a:solidFill>
                  <a:srgbClr val="FF0000"/>
                </a:solidFill>
              </a:rPr>
              <a:t>The Arrest</a:t>
            </a:r>
            <a:r>
              <a:rPr lang="en-US" sz="2800" b="1" dirty="0">
                <a:solidFill>
                  <a:srgbClr val="FF0000"/>
                </a:solidFill>
              </a:rPr>
              <a:t>  </a:t>
            </a:r>
            <a:r>
              <a:rPr lang="en-US" sz="2800" b="1" dirty="0">
                <a:solidFill>
                  <a:prstClr val="black"/>
                </a:solidFill>
              </a:rPr>
              <a:t>Mt 26:47-56</a:t>
            </a:r>
            <a:r>
              <a:rPr lang="en-US" sz="2800" dirty="0">
                <a:solidFill>
                  <a:prstClr val="black"/>
                </a:solidFill>
              </a:rPr>
              <a:t>  </a:t>
            </a:r>
            <a:r>
              <a:rPr lang="en-US" sz="2100" dirty="0">
                <a:solidFill>
                  <a:prstClr val="black"/>
                </a:solidFill>
              </a:rPr>
              <a:t>(</a:t>
            </a:r>
            <a:r>
              <a:rPr lang="en-US" sz="2100" b="1" dirty="0">
                <a:solidFill>
                  <a:prstClr val="black"/>
                </a:solidFill>
              </a:rPr>
              <a:t>Mk 14:43-54; </a:t>
            </a:r>
            <a:r>
              <a:rPr lang="en-US" sz="2100" b="1" dirty="0" err="1">
                <a:solidFill>
                  <a:prstClr val="black"/>
                </a:solidFill>
              </a:rPr>
              <a:t>Lk</a:t>
            </a:r>
            <a:r>
              <a:rPr lang="en-US" sz="2100" b="1" dirty="0">
                <a:solidFill>
                  <a:prstClr val="black"/>
                </a:solidFill>
              </a:rPr>
              <a:t> 22:47-54; </a:t>
            </a:r>
            <a:r>
              <a:rPr lang="en-US" sz="2100" b="1" dirty="0" err="1">
                <a:solidFill>
                  <a:prstClr val="black"/>
                </a:solidFill>
              </a:rPr>
              <a:t>Jn</a:t>
            </a:r>
            <a:r>
              <a:rPr lang="en-US" sz="2100" b="1" dirty="0">
                <a:solidFill>
                  <a:prstClr val="black"/>
                </a:solidFill>
              </a:rPr>
              <a:t> 18:2-12)</a:t>
            </a:r>
            <a:endParaRPr lang="en-US" sz="2100" dirty="0">
              <a:solidFill>
                <a:prstClr val="black"/>
              </a:solidFill>
            </a:endParaRPr>
          </a:p>
        </p:txBody>
      </p:sp>
      <p:sp>
        <p:nvSpPr>
          <p:cNvPr id="2" name="TextBox 1"/>
          <p:cNvSpPr txBox="1"/>
          <p:nvPr/>
        </p:nvSpPr>
        <p:spPr>
          <a:xfrm>
            <a:off x="241300" y="169732"/>
            <a:ext cx="87630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Copperplate Gothic Bold" pitchFamily="34" charset="0"/>
              </a:rPr>
              <a:t>The Jewish Trials</a:t>
            </a:r>
          </a:p>
        </p:txBody>
      </p:sp>
      <p:sp>
        <p:nvSpPr>
          <p:cNvPr id="3" name="TextBox 2"/>
          <p:cNvSpPr txBox="1"/>
          <p:nvPr/>
        </p:nvSpPr>
        <p:spPr>
          <a:xfrm>
            <a:off x="342900" y="1427606"/>
            <a:ext cx="8648700" cy="5170646"/>
          </a:xfrm>
          <a:prstGeom prst="rect">
            <a:avLst/>
          </a:prstGeom>
          <a:noFill/>
        </p:spPr>
        <p:txBody>
          <a:bodyPr wrap="square" rtlCol="0">
            <a:spAutoFit/>
          </a:bodyPr>
          <a:lstStyle/>
          <a:p>
            <a:r>
              <a:rPr lang="en-US" sz="2900" b="1" i="1" dirty="0">
                <a:latin typeface="Calibri" pitchFamily="34" charset="0"/>
                <a:cs typeface="Calibri" pitchFamily="34" charset="0"/>
              </a:rPr>
              <a:t>52 Then Jesus said to him, "Put your sword back into its place. For all who take the sword will perish by the sword.  53 Do you think that I cannot appeal to my Father, and he will at once send me more than twelve legions of angels?  54 </a:t>
            </a:r>
            <a:r>
              <a:rPr lang="en-US" sz="2900" b="1" i="1" dirty="0">
                <a:solidFill>
                  <a:srgbClr val="8803BD"/>
                </a:solidFill>
                <a:latin typeface="Calibri" pitchFamily="34" charset="0"/>
                <a:cs typeface="Calibri" pitchFamily="34" charset="0"/>
              </a:rPr>
              <a:t>“But how then should the Scriptures be fulfilled, that it must be so?" </a:t>
            </a:r>
            <a:r>
              <a:rPr lang="en-US" sz="2900" b="1" i="1" dirty="0">
                <a:latin typeface="Calibri" pitchFamily="34" charset="0"/>
                <a:cs typeface="Calibri" pitchFamily="34" charset="0"/>
              </a:rPr>
              <a:t> 55 At that hour Jesus said to the crowds, "Have you come out as against a robber, with swords and clubs to capture me? Day after day I sat in the temple teaching, and you did not seize me.  55 </a:t>
            </a:r>
            <a:r>
              <a:rPr lang="en-US" sz="2900" b="1" i="1" dirty="0">
                <a:solidFill>
                  <a:srgbClr val="8803BD"/>
                </a:solidFill>
                <a:latin typeface="Calibri" pitchFamily="34" charset="0"/>
                <a:cs typeface="Calibri" pitchFamily="34" charset="0"/>
              </a:rPr>
              <a:t>But all this has taken place that the Scriptures of the prophets might be fulfilled."</a:t>
            </a:r>
            <a:endParaRPr lang="en-US" sz="2900" b="1" dirty="0">
              <a:effectLst>
                <a:outerShdw blurRad="38100" dist="38100" dir="2700000" algn="tl">
                  <a:srgbClr val="000000">
                    <a:alpha val="43137"/>
                  </a:srgbClr>
                </a:outerShdw>
              </a:effectLst>
            </a:endParaRPr>
          </a:p>
        </p:txBody>
      </p:sp>
      <p:sp>
        <p:nvSpPr>
          <p:cNvPr id="5" name="Rectangular Callout 4"/>
          <p:cNvSpPr/>
          <p:nvPr/>
        </p:nvSpPr>
        <p:spPr>
          <a:xfrm>
            <a:off x="3403600" y="770861"/>
            <a:ext cx="5524500" cy="1785104"/>
          </a:xfrm>
          <a:prstGeom prst="wedgeRectCallout">
            <a:avLst>
              <a:gd name="adj1" fmla="val -44043"/>
              <a:gd name="adj2" fmla="val 95471"/>
            </a:avLst>
          </a:prstGeom>
          <a:gradFill>
            <a:gsLst>
              <a:gs pos="0">
                <a:schemeClr val="bg1">
                  <a:lumMod val="85000"/>
                </a:schemeClr>
              </a:gs>
              <a:gs pos="50000">
                <a:schemeClr val="accent1">
                  <a:tint val="44500"/>
                  <a:satMod val="160000"/>
                </a:schemeClr>
              </a:gs>
              <a:gs pos="100000">
                <a:schemeClr val="accent1">
                  <a:tint val="23500"/>
                  <a:satMod val="160000"/>
                </a:schemeClr>
              </a:gs>
            </a:gsLst>
            <a:lin ang="5400000" scaled="0"/>
          </a:gra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0" rIns="0" bIns="0" rtlCol="0" anchor="ctr">
            <a:spAutoFit/>
          </a:bodyPr>
          <a:lstStyle/>
          <a:p>
            <a:r>
              <a:rPr lang="en-US" sz="2800" b="1" dirty="0" err="1">
                <a:solidFill>
                  <a:schemeClr val="tx1"/>
                </a:solidFill>
                <a:cs typeface="Calibri" pitchFamily="34" charset="0"/>
              </a:rPr>
              <a:t>Jn</a:t>
            </a:r>
            <a:r>
              <a:rPr lang="en-US" sz="2800" b="1" dirty="0">
                <a:solidFill>
                  <a:schemeClr val="tx1"/>
                </a:solidFill>
                <a:cs typeface="Calibri" pitchFamily="34" charset="0"/>
              </a:rPr>
              <a:t> 18:11</a:t>
            </a:r>
            <a:r>
              <a:rPr lang="en-US" sz="2800" b="1" i="1" dirty="0">
                <a:solidFill>
                  <a:schemeClr val="tx1"/>
                </a:solidFill>
                <a:cs typeface="Calibri" pitchFamily="34" charset="0"/>
              </a:rPr>
              <a:t>  </a:t>
            </a:r>
            <a:r>
              <a:rPr lang="en-US" sz="2900" b="1" i="1" dirty="0">
                <a:solidFill>
                  <a:schemeClr val="tx1"/>
                </a:solidFill>
                <a:latin typeface="Calibri" pitchFamily="34" charset="0"/>
                <a:cs typeface="Calibri" pitchFamily="34" charset="0"/>
              </a:rPr>
              <a:t>So Jesus said to Peter, "Put your sword into the </a:t>
            </a:r>
            <a:r>
              <a:rPr lang="en-US" sz="2900" b="1" i="1" dirty="0">
                <a:ln>
                  <a:solidFill>
                    <a:schemeClr val="accent1">
                      <a:shade val="50000"/>
                    </a:schemeClr>
                  </a:solidFill>
                </a:ln>
                <a:solidFill>
                  <a:schemeClr val="tx1"/>
                </a:solidFill>
                <a:latin typeface="Calibri" pitchFamily="34" charset="0"/>
                <a:cs typeface="Calibri" pitchFamily="34" charset="0"/>
              </a:rPr>
              <a:t>sheath</a:t>
            </a:r>
            <a:r>
              <a:rPr lang="en-US" sz="2900" b="1" i="1" dirty="0">
                <a:solidFill>
                  <a:schemeClr val="tx1"/>
                </a:solidFill>
                <a:latin typeface="Calibri" pitchFamily="34" charset="0"/>
                <a:cs typeface="Calibri" pitchFamily="34" charset="0"/>
              </a:rPr>
              <a:t>. </a:t>
            </a:r>
            <a:r>
              <a:rPr lang="en-US" sz="2900" b="1" i="1" dirty="0">
                <a:solidFill>
                  <a:srgbClr val="8803BD"/>
                </a:solidFill>
                <a:latin typeface="Calibri" pitchFamily="34" charset="0"/>
                <a:cs typeface="Calibri" pitchFamily="34" charset="0"/>
              </a:rPr>
              <a:t>Shall I not drink the cup which My Father has given Me?" </a:t>
            </a:r>
            <a:endParaRPr lang="en-US" sz="2900" b="1" dirty="0">
              <a:solidFill>
                <a:srgbClr val="8803BD"/>
              </a:solidFill>
              <a:latin typeface="Calibri" pitchFamily="34" charset="0"/>
              <a:cs typeface="Calibri" pitchFamily="34" charset="0"/>
            </a:endParaRPr>
          </a:p>
        </p:txBody>
      </p:sp>
      <p:sp>
        <p:nvSpPr>
          <p:cNvPr id="7" name="Rectangular Callout 6"/>
          <p:cNvSpPr/>
          <p:nvPr/>
        </p:nvSpPr>
        <p:spPr>
          <a:xfrm>
            <a:off x="3390900" y="732762"/>
            <a:ext cx="5651500" cy="1431161"/>
          </a:xfrm>
          <a:prstGeom prst="wedgeRectCallout">
            <a:avLst>
              <a:gd name="adj1" fmla="val -73429"/>
              <a:gd name="adj2" fmla="val 69141"/>
            </a:avLst>
          </a:prstGeom>
          <a:gradFill>
            <a:gsLst>
              <a:gs pos="0">
                <a:schemeClr val="bg1">
                  <a:lumMod val="85000"/>
                </a:schemeClr>
              </a:gs>
              <a:gs pos="22000">
                <a:schemeClr val="bg1">
                  <a:lumMod val="85000"/>
                </a:schemeClr>
              </a:gs>
              <a:gs pos="100000">
                <a:schemeClr val="accent1">
                  <a:tint val="23500"/>
                  <a:satMod val="160000"/>
                </a:schemeClr>
              </a:gs>
            </a:gsLst>
            <a:lin ang="5400000" scaled="0"/>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lvl="0"/>
            <a:r>
              <a:rPr lang="en-US" sz="2900" b="1" dirty="0">
                <a:solidFill>
                  <a:prstClr val="black"/>
                </a:solidFill>
              </a:rPr>
              <a:t>Jn 10:17  “</a:t>
            </a:r>
            <a:r>
              <a:rPr lang="en-US" sz="2900" b="1" i="1" dirty="0">
                <a:solidFill>
                  <a:prstClr val="black"/>
                </a:solidFill>
                <a:latin typeface="Calibri" pitchFamily="34" charset="0"/>
                <a:cs typeface="Calibri" pitchFamily="34" charset="0"/>
              </a:rPr>
              <a:t>For this reason the Father loves me, </a:t>
            </a:r>
            <a:r>
              <a:rPr lang="en-US" sz="2900" b="1" i="1" dirty="0">
                <a:solidFill>
                  <a:srgbClr val="8803BD"/>
                </a:solidFill>
                <a:latin typeface="Calibri" pitchFamily="34" charset="0"/>
                <a:cs typeface="Calibri" pitchFamily="34" charset="0"/>
              </a:rPr>
              <a:t>because I lay down my life that I may take it up again.” </a:t>
            </a:r>
          </a:p>
        </p:txBody>
      </p:sp>
    </p:spTree>
    <p:extLst>
      <p:ext uri="{BB962C8B-B14F-4D97-AF65-F5344CB8AC3E}">
        <p14:creationId xmlns:p14="http://schemas.microsoft.com/office/powerpoint/2010/main" val="318865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0-#ppt_w/2"/>
                                          </p:val>
                                        </p:tav>
                                        <p:tav tm="100000">
                                          <p:val>
                                            <p:strVal val="#ppt_x"/>
                                          </p:val>
                                        </p:tav>
                                      </p:tavLst>
                                    </p:anim>
                                    <p:anim calcmode="lin" valueType="num">
                                      <p:cBhvr additive="base">
                                        <p:cTn id="20" dur="1000" fill="hold"/>
                                        <p:tgtEl>
                                          <p:spTgt spid="5"/>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0-#ppt_w/2"/>
                                          </p:val>
                                        </p:tav>
                                        <p:tav tm="100000">
                                          <p:val>
                                            <p:strVal val="#ppt_x"/>
                                          </p:val>
                                        </p:tav>
                                      </p:tavLst>
                                    </p:anim>
                                    <p:anim calcmode="lin" valueType="num">
                                      <p:cBhvr additive="base">
                                        <p:cTn id="26"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5" grpId="0" animBg="1"/>
      <p:bldP spid="7"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2_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3_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4.xml><?xml version="1.0" encoding="utf-8"?>
<a:theme xmlns:a="http://schemas.openxmlformats.org/drawingml/2006/main" name="4_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11967</TotalTime>
  <Words>5848</Words>
  <Application>Microsoft Office PowerPoint</Application>
  <PresentationFormat>On-screen Show (4:3)</PresentationFormat>
  <Paragraphs>383</Paragraphs>
  <Slides>64</Slides>
  <Notes>0</Notes>
  <HiddenSlides>2</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64</vt:i4>
      </vt:variant>
    </vt:vector>
  </HeadingPairs>
  <TitlesOfParts>
    <vt:vector size="78" baseType="lpstr">
      <vt:lpstr>Aegean</vt:lpstr>
      <vt:lpstr>Algerian</vt:lpstr>
      <vt:lpstr>AR JULIAN</vt:lpstr>
      <vt:lpstr>Arial</vt:lpstr>
      <vt:lpstr>Calibri</vt:lpstr>
      <vt:lpstr>Calligrapher</vt:lpstr>
      <vt:lpstr>Cambria</vt:lpstr>
      <vt:lpstr>Constantia</vt:lpstr>
      <vt:lpstr>Copperplate Gothic Bold</vt:lpstr>
      <vt:lpstr>Wingdings 2</vt:lpstr>
      <vt:lpstr>Paper</vt:lpstr>
      <vt:lpstr>2_Paper</vt:lpstr>
      <vt:lpstr>3_Paper</vt:lpstr>
      <vt:lpstr>4_Paper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MAJOR DRIVE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Brent C. Bishop</dc:creator>
  <cp:lastModifiedBy>Richard Edwards</cp:lastModifiedBy>
  <cp:revision>253</cp:revision>
  <dcterms:created xsi:type="dcterms:W3CDTF">2012-01-08T21:54:17Z</dcterms:created>
  <dcterms:modified xsi:type="dcterms:W3CDTF">2023-02-06T23:06:08Z</dcterms:modified>
</cp:coreProperties>
</file>